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9" r:id="rId4"/>
  </p:sldMasterIdLst>
  <p:notesMasterIdLst>
    <p:notesMasterId r:id="rId22"/>
  </p:notesMasterIdLst>
  <p:sldIdLst>
    <p:sldId id="272" r:id="rId5"/>
    <p:sldId id="257" r:id="rId6"/>
    <p:sldId id="273" r:id="rId7"/>
    <p:sldId id="274" r:id="rId8"/>
    <p:sldId id="275" r:id="rId9"/>
    <p:sldId id="270" r:id="rId10"/>
    <p:sldId id="279" r:id="rId11"/>
    <p:sldId id="281" r:id="rId12"/>
    <p:sldId id="280" r:id="rId13"/>
    <p:sldId id="288" r:id="rId14"/>
    <p:sldId id="283" r:id="rId15"/>
    <p:sldId id="282" r:id="rId16"/>
    <p:sldId id="284" r:id="rId17"/>
    <p:sldId id="285" r:id="rId18"/>
    <p:sldId id="286" r:id="rId19"/>
    <p:sldId id="287" r:id="rId20"/>
    <p:sldId id="278" r:id="rId2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Montserrat SemiBold" panose="00000700000000000000" pitchFamily="2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SemiBold" panose="020B0706030804020204" pitchFamily="34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747775"/>
          </p15:clr>
        </p15:guide>
        <p15:guide id="2" orient="horz" pos="1090">
          <p15:clr>
            <a:srgbClr val="747775"/>
          </p15:clr>
        </p15:guide>
        <p15:guide id="3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V" initials="" lastIdx="1" clrIdx="0"/>
  <p:cmAuthor id="1" name="Rebeca Carradore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A1FF"/>
    <a:srgbClr val="B4B4B4"/>
    <a:srgbClr val="6AA0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441" autoAdjust="0"/>
  </p:normalViewPr>
  <p:slideViewPr>
    <p:cSldViewPr snapToGrid="0">
      <p:cViewPr varScale="1">
        <p:scale>
          <a:sx n="126" d="100"/>
          <a:sy n="126" d="100"/>
        </p:scale>
        <p:origin x="1194" y="120"/>
      </p:cViewPr>
      <p:guideLst>
        <p:guide orient="horz" pos="624"/>
        <p:guide orient="horz" pos="109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26657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32CE8615-12C2-8D44-EEBD-7D96F20C1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A90D6468-5A0C-06EC-3687-A729E3FF4F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E54A4C2E-2E8D-C55E-B6E1-B650CAB76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DE1F5F41-E295-9F45-BAB7-616E234122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103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3F781226-6A49-BA31-9440-5CA120A8D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1B50A5A6-E838-3C00-2016-14128969FD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22786BC2-C994-9C57-EA2E-CD5EEC3842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3CA60C5E-0FF6-1C0C-BCE7-625D9EE30D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8806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41566E56-C2EB-479B-15DB-50C9800D8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C403F150-E9F0-291A-B915-CBE6E2ABB7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5D0A6104-59B3-DCAD-14E5-E9358923B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8FFB3E83-2F19-B34A-1C9E-91B48954346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63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4FB2DB27-BA9A-C4A5-3F85-D0B20B0B6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CB2A41D7-CBFC-AD4C-8CAC-DA99E92EA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CAA6EA9B-5B11-ECE5-A8A0-0556AB2868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3352735D-A96C-B9F1-8828-CD2AACEFF5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801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CE41BFAA-397A-722A-5D52-98D4A30F9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E6D39E52-69E9-3F1F-3ED5-07E140AE7B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F5FF4209-005A-B315-8B7E-5E60D021AE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2D303565-E9C7-26C7-F597-8C1B751292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5858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21155E40-6380-2B7E-5B46-B421B1C76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4E807F7A-3EB5-A946-E800-AB67CDD6C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E186107A-7DE7-0A4B-2BC1-2D3F8B2720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C8C5EC4E-FA98-F9BD-7F60-4EB422D08E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8434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>
          <a:extLst>
            <a:ext uri="{FF2B5EF4-FFF2-40B4-BE49-F238E27FC236}">
              <a16:creationId xmlns:a16="http://schemas.microsoft.com/office/drawing/2014/main" id="{C0C95E81-4332-DFA2-4882-75AA7CE1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0d79d1444d_2_815:notes">
            <a:extLst>
              <a:ext uri="{FF2B5EF4-FFF2-40B4-BE49-F238E27FC236}">
                <a16:creationId xmlns:a16="http://schemas.microsoft.com/office/drawing/2014/main" id="{E08713D3-23A6-8C67-D4EC-E45F5218B2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0d79d1444d_2_815:notes">
            <a:extLst>
              <a:ext uri="{FF2B5EF4-FFF2-40B4-BE49-F238E27FC236}">
                <a16:creationId xmlns:a16="http://schemas.microsoft.com/office/drawing/2014/main" id="{2A53A413-B70C-2EE8-FD5B-620B1501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91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0d79d1444d_2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30d79d1444d_2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 proponemos la opción más adecuada en términos de costos, infraestructura, seguridad y velocidad, para transformar y evolucionar tu negocio y ayudarte a alcanzar tus objetivos.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30d79d1444d_2_2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317651C6-0273-6018-80CB-6A528FFF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CC5C506E-66C2-BD63-9742-DDD0C54210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E92CF825-2F8D-47E8-EEE0-A87B51229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BC7A949A-6C96-DEA9-6F7D-6E3A04C12E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162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9137DC40-1F00-12E4-3B6A-06DE5A83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E62BA9FC-B86F-E63F-D9D8-7756A259BC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7946FDCB-176A-EABA-BA5F-DA01D521A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CBAA5250-EEE8-AC0B-D7D3-F2445690B8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268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CB8CF412-55F8-2FCE-15F0-750A52855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00C6EDA6-8DC6-1478-9CB4-CA69155C2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D2F736C3-834F-0A6F-F7EA-A7AF1CE50B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AAEA4D67-31ED-20A9-DB17-1B3C4D15DD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4483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0d79d1444d_2_8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30d79d1444d_2_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28AC54BD-F4AC-1AC1-EB98-EE94AB8D9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8BE84D78-E689-E950-83FA-1B1C1159A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5AEDCD77-F086-B733-FB4B-AEDE317CE3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84E1CBBA-BB93-966E-D4F9-CF8EC72C35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6990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BFAAA8A6-4A71-193F-0478-D86BC8003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10C05F0F-5A32-747A-BA78-CA9146F703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B7DE11B5-7F49-80F1-6269-B90119E103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C3D01C90-55C0-3E7E-9BE0-EC49FB5C91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135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>
          <a:extLst>
            <a:ext uri="{FF2B5EF4-FFF2-40B4-BE49-F238E27FC236}">
              <a16:creationId xmlns:a16="http://schemas.microsoft.com/office/drawing/2014/main" id="{5F626348-C1EB-6F86-B84F-376C3595D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0d79d1444d_0_68:notes">
            <a:extLst>
              <a:ext uri="{FF2B5EF4-FFF2-40B4-BE49-F238E27FC236}">
                <a16:creationId xmlns:a16="http://schemas.microsoft.com/office/drawing/2014/main" id="{C7B0318A-648F-EA99-8E23-CACF08265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30d79d1444d_0_68:notes">
            <a:extLst>
              <a:ext uri="{FF2B5EF4-FFF2-40B4-BE49-F238E27FC236}">
                <a16:creationId xmlns:a16="http://schemas.microsoft.com/office/drawing/2014/main" id="{E4B2C48D-4D39-2D9E-A2B0-87EDF6F3EC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30d79d1444d_0_68:notes">
            <a:extLst>
              <a:ext uri="{FF2B5EF4-FFF2-40B4-BE49-F238E27FC236}">
                <a16:creationId xmlns:a16="http://schemas.microsoft.com/office/drawing/2014/main" id="{D7DC15FE-0E76-1CA1-4725-7050F2F3C0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2823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0" name="Google Shape;60;p14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1" name="Google Shape;61;p14"/>
          <p:cNvSpPr>
            <a:spLocks noGrp="1"/>
          </p:cNvSpPr>
          <p:nvPr>
            <p:ph type="pic" idx="4"/>
          </p:nvPr>
        </p:nvSpPr>
        <p:spPr>
          <a:xfrm>
            <a:off x="4994152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62" name="Google Shape;62;p14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415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1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01" name="Google Shape;101;p26"/>
          <p:cNvSpPr>
            <a:spLocks noGrp="1"/>
          </p:cNvSpPr>
          <p:nvPr>
            <p:ph type="pic" idx="3"/>
          </p:nvPr>
        </p:nvSpPr>
        <p:spPr>
          <a:xfrm>
            <a:off x="6096000" y="2412818"/>
            <a:ext cx="1171440" cy="117144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9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8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0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62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15" name="Google Shape;115;p31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38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2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59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4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76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619" cy="300228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30" name="Google Shape;130;p36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38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7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480" cy="171748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33" name="Google Shape;133;p3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7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480" cy="171748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35" name="Google Shape;135;p37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480" cy="171748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0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6022" cy="214503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43" name="Google Shape;143;p40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383" cy="214503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1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2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461" cy="157846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149" name="Google Shape;149;p42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0" name="Google Shape;150;p42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1" name="Google Shape;151;p42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461" cy="1578461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3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644" cy="2866644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4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6" name="Google Shape;156;p44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3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7" name="Google Shape;157;p44"/>
          <p:cNvSpPr>
            <a:spLocks noGrp="1"/>
          </p:cNvSpPr>
          <p:nvPr>
            <p:ph type="pic" idx="4"/>
          </p:nvPr>
        </p:nvSpPr>
        <p:spPr>
          <a:xfrm>
            <a:off x="6256781" y="2681968"/>
            <a:ext cx="212283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8" name="Google Shape;158;p44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59" name="Google Shape;159;p44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198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697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5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19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62" name="Google Shape;162;p45"/>
          <p:cNvSpPr>
            <a:spLocks noGrp="1"/>
          </p:cNvSpPr>
          <p:nvPr>
            <p:ph type="pic" idx="3"/>
          </p:nvPr>
        </p:nvSpPr>
        <p:spPr>
          <a:xfrm>
            <a:off x="1520428" y="0"/>
            <a:ext cx="3051571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65" name="Google Shape;165;p46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525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8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70" name="Google Shape;170;p48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8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62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74" name="Google Shape;174;p49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0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382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1_Custom Layout">
  <p:cSld name="81_Custom Layou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2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382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3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85" name="Google Shape;185;p53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4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536" cy="126697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89" name="Google Shape;189;p54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8" cy="178472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0" name="Google Shape;190;p54"/>
          <p:cNvSpPr>
            <a:spLocks noGrp="1"/>
          </p:cNvSpPr>
          <p:nvPr>
            <p:ph type="pic" idx="4"/>
          </p:nvPr>
        </p:nvSpPr>
        <p:spPr>
          <a:xfrm>
            <a:off x="4572000" y="1634348"/>
            <a:ext cx="1358536" cy="126697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02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5" name="Google Shape;75;p19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6" name="Google Shape;76;p19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7" name="Google Shape;77;p19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8" name="Google Shape;78;p19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79" name="Google Shape;79;p19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3" name="Google Shape;193;p55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50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6"/>
          <p:cNvSpPr>
            <a:spLocks noGrp="1"/>
          </p:cNvSpPr>
          <p:nvPr>
            <p:ph type="pic" idx="2"/>
          </p:nvPr>
        </p:nvSpPr>
        <p:spPr>
          <a:xfrm>
            <a:off x="6096922" y="411955"/>
            <a:ext cx="2282697" cy="3017044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196" name="Google Shape;196;p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6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697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8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8" cy="178472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2" name="Google Shape;202;p58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11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3" name="Google Shape;203;p58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536" cy="131445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04" name="Google Shape;204;p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9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391" cy="2495858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7" name="Google Shape;207;p59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536" cy="1266971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8" name="Google Shape;208;p59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868" cy="1733168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09" name="Google Shape;209;p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9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536" cy="1266971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>
            <a:spLocks noGrp="1"/>
          </p:cNvSpPr>
          <p:nvPr>
            <p:ph type="pic" idx="2"/>
          </p:nvPr>
        </p:nvSpPr>
        <p:spPr>
          <a:xfrm>
            <a:off x="6565106" y="2628877"/>
            <a:ext cx="1804240" cy="2076473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3" name="Google Shape;213;p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60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7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5" name="Google Shape;215;p60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7" cy="103002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6" name="Google Shape;216;p60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40" cy="825821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17" name="Google Shape;217;p60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40" cy="82950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18" name="Google Shape;218;p60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7" cy="989317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1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381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3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47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4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64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382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5"/>
          <p:cNvSpPr>
            <a:spLocks noGrp="1"/>
          </p:cNvSpPr>
          <p:nvPr>
            <p:ph type="pic" idx="2"/>
          </p:nvPr>
        </p:nvSpPr>
        <p:spPr>
          <a:xfrm>
            <a:off x="6084094" y="2571750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30" name="Google Shape;230;p65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6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65"/>
          <p:cNvSpPr>
            <a:spLocks noGrp="1"/>
          </p:cNvSpPr>
          <p:nvPr>
            <p:ph type="pic" idx="3"/>
          </p:nvPr>
        </p:nvSpPr>
        <p:spPr>
          <a:xfrm>
            <a:off x="6084094" y="1"/>
            <a:ext cx="2295524" cy="257174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590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66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19" cy="25717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7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37" name="Google Shape;237;p67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57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8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19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0" name="Google Shape;240;p68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35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68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23" cy="279719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6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5" name="Google Shape;245;p69"/>
          <p:cNvSpPr>
            <a:spLocks noGrp="1"/>
          </p:cNvSpPr>
          <p:nvPr>
            <p:ph type="pic" idx="3"/>
          </p:nvPr>
        </p:nvSpPr>
        <p:spPr>
          <a:xfrm>
            <a:off x="3893342" y="1819715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6" name="Google Shape;246;p69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552" cy="156503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0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49" name="Google Shape;249;p70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143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0" name="Google Shape;250;p70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1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3" name="Google Shape;253;p71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596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4" name="Google Shape;254;p71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386119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5" name="Google Shape;255;p71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643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2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437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8" name="Google Shape;258;p72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596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59" name="Google Shape;259;p72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386119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3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596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2" name="Google Shape;262;p73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487" cy="925625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3" name="Google Shape;263;p73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62" cy="172759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4" name="Google Shape;264;p73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47" cy="202338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5" name="Google Shape;265;p73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487" cy="98345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6" name="Google Shape;266;p73"/>
          <p:cNvSpPr>
            <a:spLocks noGrp="1"/>
          </p:cNvSpPr>
          <p:nvPr>
            <p:ph type="pic" idx="7"/>
          </p:nvPr>
        </p:nvSpPr>
        <p:spPr>
          <a:xfrm>
            <a:off x="1520428" y="2681968"/>
            <a:ext cx="1614487" cy="925625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67" name="Google Shape;267;p73"/>
          <p:cNvSpPr>
            <a:spLocks noGrp="1"/>
          </p:cNvSpPr>
          <p:nvPr>
            <p:ph type="pic" idx="8"/>
          </p:nvPr>
        </p:nvSpPr>
        <p:spPr>
          <a:xfrm>
            <a:off x="1520428" y="3721894"/>
            <a:ext cx="1614487" cy="983456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0" name="Google Shape;270;p7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1" name="Google Shape;271;p7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237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5"/>
          <p:cNvSpPr txBox="1">
            <a:spLocks noGrp="1"/>
          </p:cNvSpPr>
          <p:nvPr>
            <p:ph type="title"/>
          </p:nvPr>
        </p:nvSpPr>
        <p:spPr>
          <a:xfrm>
            <a:off x="1521619" y="3308447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5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5" name="Google Shape;275;p75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6" name="Google Shape;276;p75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68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77" name="Google Shape;277;p75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68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6"/>
          <p:cNvSpPr txBox="1">
            <a:spLocks noGrp="1"/>
          </p:cNvSpPr>
          <p:nvPr>
            <p:ph type="title"/>
          </p:nvPr>
        </p:nvSpPr>
        <p:spPr>
          <a:xfrm>
            <a:off x="1521619" y="3308447"/>
            <a:ext cx="3812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76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1" name="Google Shape;281;p76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2" name="Google Shape;282;p76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3" name="Google Shape;283;p76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020" cy="168401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3"/>
              </a:srgbClr>
            </a:outerShdw>
          </a:effectLst>
        </p:spPr>
      </p:sp>
      <p:sp>
        <p:nvSpPr>
          <p:cNvPr id="284" name="Google Shape;284;p76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020" cy="16840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4_Custom Layout">
  <p:cSld name="94_Custom Layou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78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19" cy="51434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88" name="Google Shape;288;p78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190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78"/>
          <p:cNvSpPr/>
          <p:nvPr/>
        </p:nvSpPr>
        <p:spPr>
          <a:xfrm>
            <a:off x="-1" y="-1"/>
            <a:ext cx="764381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78"/>
          <p:cNvSpPr/>
          <p:nvPr/>
        </p:nvSpPr>
        <p:spPr>
          <a:xfrm>
            <a:off x="0" y="4705350"/>
            <a:ext cx="764381" cy="438149"/>
          </a:xfrm>
          <a:prstGeom prst="rect">
            <a:avLst/>
          </a:prstGeom>
          <a:solidFill>
            <a:srgbClr val="18212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1" name="Google Shape;291;p78"/>
          <p:cNvSpPr txBox="1"/>
          <p:nvPr/>
        </p:nvSpPr>
        <p:spPr>
          <a:xfrm rot="-5400000">
            <a:off x="130394" y="284066"/>
            <a:ext cx="469119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292" name="Google Shape;292;p78"/>
          <p:cNvCxnSpPr/>
          <p:nvPr/>
        </p:nvCxnSpPr>
        <p:spPr>
          <a:xfrm>
            <a:off x="236525" y="2541933"/>
            <a:ext cx="301577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3" name="Google Shape;293;p78"/>
          <p:cNvCxnSpPr/>
          <p:nvPr/>
        </p:nvCxnSpPr>
        <p:spPr>
          <a:xfrm>
            <a:off x="236525" y="2601568"/>
            <a:ext cx="15078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78"/>
          <p:cNvSpPr txBox="1"/>
          <p:nvPr/>
        </p:nvSpPr>
        <p:spPr>
          <a:xfrm>
            <a:off x="0" y="4782171"/>
            <a:ext cx="75288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600" b="1" i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‹Nº›</a:t>
            </a:fld>
            <a:endParaRPr sz="600" b="1" i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65" cy="470535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297" name="Google Shape;297;p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1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80"/>
          <p:cNvSpPr>
            <a:spLocks noGrp="1"/>
          </p:cNvSpPr>
          <p:nvPr>
            <p:ph type="pic" idx="2"/>
          </p:nvPr>
        </p:nvSpPr>
        <p:spPr>
          <a:xfrm flipH="1">
            <a:off x="6246019" y="2571903"/>
            <a:ext cx="2132276" cy="2133446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300" name="Google Shape;300;p80"/>
          <p:cNvSpPr>
            <a:spLocks noGrp="1"/>
          </p:cNvSpPr>
          <p:nvPr>
            <p:ph type="pic" idx="3"/>
          </p:nvPr>
        </p:nvSpPr>
        <p:spPr>
          <a:xfrm flipH="1">
            <a:off x="1528657" y="2571903"/>
            <a:ext cx="2132276" cy="2133446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301" name="Google Shape;301;p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8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52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040" cy="292404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382" cy="131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768728" y="1953970"/>
            <a:ext cx="7609959" cy="1235558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91" name="Google Shape;9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5840" y="339116"/>
            <a:ext cx="422962" cy="130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666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697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523" cy="937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524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4718602"/>
            <a:ext cx="752890" cy="42489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" name="Google Shape;54;p13"/>
          <p:cNvCxnSpPr/>
          <p:nvPr/>
        </p:nvCxnSpPr>
        <p:spPr>
          <a:xfrm>
            <a:off x="236525" y="2541933"/>
            <a:ext cx="30157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" name="Google Shape;55;p13"/>
          <p:cNvCxnSpPr/>
          <p:nvPr/>
        </p:nvCxnSpPr>
        <p:spPr>
          <a:xfrm>
            <a:off x="236525" y="2601568"/>
            <a:ext cx="15078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" name="Google Shape;56;p13"/>
          <p:cNvSpPr txBox="1"/>
          <p:nvPr/>
        </p:nvSpPr>
        <p:spPr>
          <a:xfrm>
            <a:off x="0" y="4782171"/>
            <a:ext cx="75288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‹Nº›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eycloak.org/high-availability/concepts-multi-site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www.keycloak.org/high-availability/concepts-memory-and-cpu-siz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eycloak.org/high-availability/concepts-memory-and-cpu-sizing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B0FE249-9A38-3555-8559-CA785A9C6A61}"/>
              </a:ext>
            </a:extLst>
          </p:cNvPr>
          <p:cNvGrpSpPr/>
          <p:nvPr/>
        </p:nvGrpSpPr>
        <p:grpSpPr>
          <a:xfrm>
            <a:off x="-1457" y="-84"/>
            <a:ext cx="9152930" cy="5143500"/>
            <a:chOff x="-1942" y="6814"/>
            <a:chExt cx="12203906" cy="6858000"/>
          </a:xfrm>
        </p:grpSpPr>
        <p:pic>
          <p:nvPicPr>
            <p:cNvPr id="525" name="Google Shape;525;p141" descr="Imagen que contiene Icono&#10;&#10;Descripción generada automáticament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1942" y="6814"/>
              <a:ext cx="12203906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7EA48514-B3B6-FE9C-3114-708D7C2953F0}"/>
                </a:ext>
              </a:extLst>
            </p:cNvPr>
            <p:cNvSpPr/>
            <p:nvPr/>
          </p:nvSpPr>
          <p:spPr>
            <a:xfrm>
              <a:off x="0" y="45719"/>
              <a:ext cx="3078479" cy="1280159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05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endParaRPr lang="es-ES" sz="788"/>
            </a:p>
          </p:txBody>
        </p:sp>
      </p:grpSp>
      <p:sp>
        <p:nvSpPr>
          <p:cNvPr id="6" name="Google Shape;526;p141">
            <a:extLst>
              <a:ext uri="{FF2B5EF4-FFF2-40B4-BE49-F238E27FC236}">
                <a16:creationId xmlns:a16="http://schemas.microsoft.com/office/drawing/2014/main" id="{60F43071-5940-31C7-EBC7-3335575D54D5}"/>
              </a:ext>
            </a:extLst>
          </p:cNvPr>
          <p:cNvSpPr/>
          <p:nvPr/>
        </p:nvSpPr>
        <p:spPr>
          <a:xfrm>
            <a:off x="251130" y="1286721"/>
            <a:ext cx="3828976" cy="73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Clr>
                <a:srgbClr val="2A3743"/>
              </a:buClr>
              <a:buSzPts val="6500"/>
            </a:pPr>
            <a:r>
              <a:rPr lang="en-US" sz="5500" b="1" dirty="0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BPS – </a:t>
            </a:r>
            <a:r>
              <a:rPr lang="en-US" sz="5500" b="1" dirty="0" err="1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Keycloak</a:t>
            </a:r>
            <a:endParaRPr lang="en-US" sz="5500" b="1" dirty="0">
              <a:solidFill>
                <a:srgbClr val="2A374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6FE450A-4182-C781-DB80-94CA8593F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08" y="170322"/>
            <a:ext cx="1398558" cy="697393"/>
          </a:xfrm>
          <a:prstGeom prst="rect">
            <a:avLst/>
          </a:prstGeom>
        </p:spPr>
      </p:pic>
      <p:sp>
        <p:nvSpPr>
          <p:cNvPr id="4" name="Google Shape;526;p141">
            <a:extLst>
              <a:ext uri="{FF2B5EF4-FFF2-40B4-BE49-F238E27FC236}">
                <a16:creationId xmlns:a16="http://schemas.microsoft.com/office/drawing/2014/main" id="{744DC42B-3DCF-21B0-7FF9-2F8CFD20B0B4}"/>
              </a:ext>
            </a:extLst>
          </p:cNvPr>
          <p:cNvSpPr/>
          <p:nvPr/>
        </p:nvSpPr>
        <p:spPr>
          <a:xfrm>
            <a:off x="251130" y="1963573"/>
            <a:ext cx="3828976" cy="735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  <a:buClr>
                <a:srgbClr val="2A3743"/>
              </a:buClr>
              <a:buSzPts val="6500"/>
            </a:pPr>
            <a:r>
              <a:rPr lang="en-US" sz="3600" b="1" dirty="0">
                <a:solidFill>
                  <a:srgbClr val="2A3743"/>
                </a:solidFill>
                <a:latin typeface="Bebas Neue"/>
                <a:ea typeface="Bebas Neue"/>
                <a:cs typeface="Bebas Neue"/>
                <a:sym typeface="Bebas Neue"/>
              </a:rPr>
              <a:t>Dia 2</a:t>
            </a:r>
          </a:p>
        </p:txBody>
      </p:sp>
    </p:spTree>
    <p:extLst>
      <p:ext uri="{BB962C8B-B14F-4D97-AF65-F5344CB8AC3E}">
        <p14:creationId xmlns:p14="http://schemas.microsoft.com/office/powerpoint/2010/main" val="3455483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5783B41-5243-5358-C757-19C951C0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682" y="464820"/>
            <a:ext cx="7180636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28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8839DA0D-1343-5E50-CCE7-A6D597805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35D8CFF9-22F4-C252-E2BA-AEFB4C4202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-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cluster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FEA96E3-2D41-CAC6-4F3A-1A52438E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0D48BDC-5F7B-1039-4365-014BA8519500}"/>
              </a:ext>
            </a:extLst>
          </p:cNvPr>
          <p:cNvSpPr txBox="1"/>
          <p:nvPr/>
        </p:nvSpPr>
        <p:spPr>
          <a:xfrm>
            <a:off x="1516380" y="746760"/>
            <a:ext cx="643128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s-AR" dirty="0"/>
              <a:t>Caché Local	</a:t>
            </a:r>
          </a:p>
          <a:p>
            <a:pPr lvl="3"/>
            <a:r>
              <a:rPr lang="es-AR" dirty="0"/>
              <a:t>	</a:t>
            </a:r>
          </a:p>
          <a:p>
            <a:pPr lvl="3"/>
            <a:endParaRPr lang="es-AR" dirty="0"/>
          </a:p>
          <a:p>
            <a:pPr lvl="3"/>
            <a:endParaRPr lang="es-AR" dirty="0"/>
          </a:p>
          <a:p>
            <a:pPr lvl="3"/>
            <a:endParaRPr lang="es-AR" dirty="0"/>
          </a:p>
          <a:p>
            <a:pPr lvl="3"/>
            <a:endParaRPr lang="es-AR" dirty="0"/>
          </a:p>
          <a:p>
            <a:pPr marL="342900" indent="-342900">
              <a:buAutoNum type="arabicPeriod"/>
            </a:pPr>
            <a:r>
              <a:rPr lang="es-AR" dirty="0"/>
              <a:t>Caché Distribuida</a:t>
            </a:r>
            <a:br>
              <a:rPr lang="es-AR" dirty="0"/>
            </a:br>
            <a:br>
              <a:rPr lang="es-AR" dirty="0"/>
            </a:br>
            <a:br>
              <a:rPr lang="es-AR" dirty="0"/>
            </a:br>
            <a:br>
              <a:rPr lang="es-AR" dirty="0"/>
            </a:br>
            <a:br>
              <a:rPr lang="es-AR" dirty="0"/>
            </a:br>
            <a:br>
              <a:rPr lang="es-AR" dirty="0"/>
            </a:br>
            <a:endParaRPr lang="es-AR" dirty="0"/>
          </a:p>
          <a:p>
            <a:pPr marL="342900" indent="-342900">
              <a:buAutoNum type="arabicPeriod"/>
            </a:pPr>
            <a:r>
              <a:rPr lang="es-AR" dirty="0"/>
              <a:t>Caché Replicada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D347F2B-DD76-D468-08AF-F0D2F101BE3B}"/>
              </a:ext>
            </a:extLst>
          </p:cNvPr>
          <p:cNvSpPr txBox="1"/>
          <p:nvPr/>
        </p:nvSpPr>
        <p:spPr>
          <a:xfrm>
            <a:off x="1982890" y="1126153"/>
            <a:ext cx="53246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Se usa cuando </a:t>
            </a:r>
            <a:r>
              <a:rPr lang="es-AR" dirty="0" err="1"/>
              <a:t>Keycloak</a:t>
            </a:r>
            <a:r>
              <a:rPr lang="es-AR" dirty="0"/>
              <a:t> está en modo </a:t>
            </a:r>
            <a:r>
              <a:rPr lang="es-AR" dirty="0" err="1"/>
              <a:t>standalone</a:t>
            </a:r>
            <a:r>
              <a:rPr lang="es-A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Los datos en caché solo están disponibles en un único nodo.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No hay replicación entre servidores.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9A00264-13CC-68E3-DC09-8D08BC050765}"/>
              </a:ext>
            </a:extLst>
          </p:cNvPr>
          <p:cNvSpPr txBox="1"/>
          <p:nvPr/>
        </p:nvSpPr>
        <p:spPr>
          <a:xfrm>
            <a:off x="1982890" y="2408753"/>
            <a:ext cx="57912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Se usa en modo </a:t>
            </a:r>
            <a:r>
              <a:rPr lang="es-AR" dirty="0" err="1"/>
              <a:t>cluster</a:t>
            </a:r>
            <a:r>
              <a:rPr lang="es-AR" dirty="0"/>
              <a:t> cuando hay varios nodos de </a:t>
            </a:r>
            <a:r>
              <a:rPr lang="es-AR" dirty="0" err="1"/>
              <a:t>Keycloak</a:t>
            </a:r>
            <a:r>
              <a:rPr lang="es-A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/>
              <a:t>Infinispan</a:t>
            </a:r>
            <a:r>
              <a:rPr lang="es-AR" dirty="0"/>
              <a:t> sincroniza los datos de sesión y autenticación entre los diferentes nodos.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Evita inconsistencias al compartir datos de sesión.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38EAB78-20E8-B121-29ED-3335ACE65D7D}"/>
              </a:ext>
            </a:extLst>
          </p:cNvPr>
          <p:cNvSpPr txBox="1"/>
          <p:nvPr/>
        </p:nvSpPr>
        <p:spPr>
          <a:xfrm>
            <a:off x="1982890" y="3925107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Similar a la distribuida, pero todos los nodos contienen la misma información en caché.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Es útil cuando se necesita redundancia, aunque consume más memoria.</a:t>
            </a:r>
          </a:p>
        </p:txBody>
      </p:sp>
    </p:spTree>
    <p:extLst>
      <p:ext uri="{BB962C8B-B14F-4D97-AF65-F5344CB8AC3E}">
        <p14:creationId xmlns:p14="http://schemas.microsoft.com/office/powerpoint/2010/main" val="1235956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80A75117-49D5-52FD-8B8B-C7FB4F382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8FC988E4-C45B-4983-77B3-4E5593F8AC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– DRP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B658E97-0921-A9B7-5E4E-E8B0B8DB2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F34C11-BCAE-F6E5-7B46-A544BAD8A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063" y="772934"/>
            <a:ext cx="5837873" cy="412085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B75E88E-6383-7893-CDD4-59E0EC040876}"/>
              </a:ext>
            </a:extLst>
          </p:cNvPr>
          <p:cNvSpPr txBox="1"/>
          <p:nvPr/>
        </p:nvSpPr>
        <p:spPr>
          <a:xfrm>
            <a:off x="129540" y="4899326"/>
            <a:ext cx="55092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900" dirty="0">
                <a:hlinkClick r:id="rId5"/>
              </a:rPr>
              <a:t>https://www.keycloak.org/high-availability/concepts-multi-site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59300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53729CE4-05D5-5BF7-AF13-310BC8A34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2FE2F32C-6F55-2DFE-B6DA-DFE5B342143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–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Sizing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67AEBD3-0D67-BEF1-61C4-3301B2500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B4505B1-CD7D-4D76-B8A8-30A631ED0F58}"/>
              </a:ext>
            </a:extLst>
          </p:cNvPr>
          <p:cNvSpPr txBox="1"/>
          <p:nvPr/>
        </p:nvSpPr>
        <p:spPr>
          <a:xfrm>
            <a:off x="99060" y="4801233"/>
            <a:ext cx="67513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100" dirty="0">
                <a:hlinkClick r:id="rId4"/>
              </a:rPr>
              <a:t>https://www.keycloak.org/high-availability/concepts-memory-and-cpu-sizing</a:t>
            </a:r>
            <a:endParaRPr lang="es-AR" sz="11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529BF67-97EB-B4CD-A657-E6D69731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95" y="735340"/>
            <a:ext cx="6637020" cy="396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EF4F67CF-2074-EA6A-436A-100AFFC04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E48D275A-3194-9B6C-0389-8DE20B2156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–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Sizing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473A7CE-CAB8-9540-93BA-2B624F92C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56EC14B-7528-4D5E-07E7-0C59198E1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10" y="908678"/>
            <a:ext cx="6018250" cy="388062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0D104AF-C630-255F-A555-FB0116BA02C5}"/>
              </a:ext>
            </a:extLst>
          </p:cNvPr>
          <p:cNvSpPr txBox="1"/>
          <p:nvPr/>
        </p:nvSpPr>
        <p:spPr>
          <a:xfrm>
            <a:off x="99060" y="4801233"/>
            <a:ext cx="67513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100" dirty="0">
                <a:hlinkClick r:id="rId5"/>
              </a:rPr>
              <a:t>https://www.keycloak.org/high-availability/concepts-memory-and-cpu-sizing</a:t>
            </a:r>
            <a:endParaRPr lang="es-AR" sz="1100" dirty="0"/>
          </a:p>
        </p:txBody>
      </p:sp>
    </p:spTree>
    <p:extLst>
      <p:ext uri="{BB962C8B-B14F-4D97-AF65-F5344CB8AC3E}">
        <p14:creationId xmlns:p14="http://schemas.microsoft.com/office/powerpoint/2010/main" val="4251507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74B06583-32E6-A207-511A-A43004EC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2E278D32-27F9-3C5A-3FC7-B6BA81016C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Base de datos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4B046AB-3B1A-E8A6-5DC3-19C743F31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1028" name="Picture 4" descr="Qué es MySQL? :: Consultora tecnológica y de desarrollo">
            <a:extLst>
              <a:ext uri="{FF2B5EF4-FFF2-40B4-BE49-F238E27FC236}">
                <a16:creationId xmlns:a16="http://schemas.microsoft.com/office/drawing/2014/main" id="{4324F24E-E1F1-AD2E-6945-9C2ACD01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" y="691361"/>
            <a:ext cx="2027073" cy="202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buntu – Crear una base de datos postgresql para un proyecto – Blogging  googling">
            <a:extLst>
              <a:ext uri="{FF2B5EF4-FFF2-40B4-BE49-F238E27FC236}">
                <a16:creationId xmlns:a16="http://schemas.microsoft.com/office/drawing/2014/main" id="{5E6FD36E-CAD1-9E6C-6D7C-9A55CD87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33" y="2718434"/>
            <a:ext cx="209025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89D8ACB-76D9-4F65-7EDD-B6F37DDD773A}"/>
              </a:ext>
            </a:extLst>
          </p:cNvPr>
          <p:cNvSpPr txBox="1"/>
          <p:nvPr/>
        </p:nvSpPr>
        <p:spPr>
          <a:xfrm>
            <a:off x="2621280" y="3403430"/>
            <a:ext cx="56159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dirty="0"/>
              <a:t>CREATE DATABASE </a:t>
            </a:r>
            <a:r>
              <a:rPr lang="es-AR" sz="1200" dirty="0" err="1"/>
              <a:t>keycloak</a:t>
            </a:r>
            <a:r>
              <a:rPr lang="es-AR" sz="1200" dirty="0"/>
              <a:t>;</a:t>
            </a:r>
          </a:p>
          <a:p>
            <a:r>
              <a:rPr lang="es-AR" sz="1200" dirty="0"/>
              <a:t>CREATE USER </a:t>
            </a:r>
            <a:r>
              <a:rPr lang="es-AR" sz="1200" dirty="0" err="1"/>
              <a:t>keycloak</a:t>
            </a:r>
            <a:r>
              <a:rPr lang="es-AR" sz="1200" dirty="0"/>
              <a:t> WITH PASSWORD '</a:t>
            </a:r>
            <a:r>
              <a:rPr lang="es-AR" sz="1200" dirty="0" err="1"/>
              <a:t>passwordSeguro</a:t>
            </a:r>
            <a:r>
              <a:rPr lang="es-AR" sz="1200" dirty="0"/>
              <a:t>’;</a:t>
            </a:r>
          </a:p>
          <a:p>
            <a:r>
              <a:rPr lang="es-AR" sz="1200" dirty="0"/>
              <a:t>ALTER DATABASE </a:t>
            </a:r>
            <a:r>
              <a:rPr lang="es-AR" sz="1200" dirty="0" err="1"/>
              <a:t>keycloak</a:t>
            </a:r>
            <a:r>
              <a:rPr lang="es-AR" sz="1200" dirty="0"/>
              <a:t> OWNER TO </a:t>
            </a:r>
            <a:r>
              <a:rPr lang="es-AR" sz="1200" dirty="0" err="1"/>
              <a:t>keycloak</a:t>
            </a:r>
            <a:r>
              <a:rPr lang="es-AR" sz="1200" dirty="0"/>
              <a:t>;</a:t>
            </a:r>
          </a:p>
          <a:p>
            <a:r>
              <a:rPr lang="es-AR" sz="1200" dirty="0"/>
              <a:t>GRANT ALL PRIVILEGES ON DATABASE </a:t>
            </a:r>
            <a:r>
              <a:rPr lang="es-AR" sz="1200" dirty="0" err="1"/>
              <a:t>keycloak</a:t>
            </a:r>
            <a:r>
              <a:rPr lang="es-AR" sz="1200" dirty="0"/>
              <a:t> TO </a:t>
            </a:r>
            <a:r>
              <a:rPr lang="es-AR" sz="1200" dirty="0" err="1"/>
              <a:t>keycloak</a:t>
            </a:r>
            <a:r>
              <a:rPr lang="es-AR" sz="1200" dirty="0"/>
              <a:t>;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7746C4B-5937-720F-D8B8-E1110EA8A55F}"/>
              </a:ext>
            </a:extLst>
          </p:cNvPr>
          <p:cNvSpPr txBox="1"/>
          <p:nvPr/>
        </p:nvSpPr>
        <p:spPr>
          <a:xfrm>
            <a:off x="2553170" y="1266808"/>
            <a:ext cx="7239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200" dirty="0"/>
              <a:t>CREATE DATABASE </a:t>
            </a:r>
            <a:r>
              <a:rPr lang="es-AR" sz="1200" dirty="0" err="1"/>
              <a:t>keycloak</a:t>
            </a:r>
            <a:r>
              <a:rPr lang="es-AR" sz="1200" dirty="0"/>
              <a:t> CHARACTER SET utf8mb4 COLLATE utf8mb4_unicode_ci;</a:t>
            </a:r>
          </a:p>
          <a:p>
            <a:r>
              <a:rPr lang="es-AR" sz="1200" dirty="0"/>
              <a:t>CREATE USER '</a:t>
            </a:r>
            <a:r>
              <a:rPr lang="es-AR" sz="1200" dirty="0" err="1"/>
              <a:t>keycloak</a:t>
            </a:r>
            <a:r>
              <a:rPr lang="es-AR" sz="1200" dirty="0"/>
              <a:t>'@'%' IDENTIFIED BY '</a:t>
            </a:r>
            <a:r>
              <a:rPr lang="es-AR" sz="1200" dirty="0" err="1"/>
              <a:t>passwordSeguro</a:t>
            </a:r>
            <a:r>
              <a:rPr lang="es-AR" sz="1200" dirty="0"/>
              <a:t>’;</a:t>
            </a:r>
          </a:p>
          <a:p>
            <a:r>
              <a:rPr lang="es-AR" sz="1200" dirty="0"/>
              <a:t>GRANT ALL PRIVILEGES ON keycloak.* TO '</a:t>
            </a:r>
            <a:r>
              <a:rPr lang="es-AR" sz="1200" dirty="0" err="1"/>
              <a:t>keycloak</a:t>
            </a:r>
            <a:r>
              <a:rPr lang="es-AR" sz="1200" dirty="0"/>
              <a:t>'@'%’;</a:t>
            </a:r>
          </a:p>
          <a:p>
            <a:r>
              <a:rPr lang="es-AR" sz="1200" dirty="0"/>
              <a:t>FLUSH PRIVILEGES;</a:t>
            </a:r>
          </a:p>
        </p:txBody>
      </p:sp>
    </p:spTree>
    <p:extLst>
      <p:ext uri="{BB962C8B-B14F-4D97-AF65-F5344CB8AC3E}">
        <p14:creationId xmlns:p14="http://schemas.microsoft.com/office/powerpoint/2010/main" val="80616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9B10FF8A-D005-7C4D-7723-AA70A2729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5743B865-8A31-897D-D35F-FB54F08B73D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737446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Base de datos -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migracion</a:t>
            </a:r>
            <a:endParaRPr lang="es-419"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A2E8EDB-9EAC-2214-691F-02763D3B9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2050" name="Picture 2" descr="Yet Another Liquibase Editor? - Liquibase Development - Liquibase">
            <a:extLst>
              <a:ext uri="{FF2B5EF4-FFF2-40B4-BE49-F238E27FC236}">
                <a16:creationId xmlns:a16="http://schemas.microsoft.com/office/drawing/2014/main" id="{870F168D-FEDE-68A8-29BE-C348D0987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71" y="1207770"/>
            <a:ext cx="457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396BA7-ED1D-E0C5-A3B1-9052C5DA7D74}"/>
              </a:ext>
            </a:extLst>
          </p:cNvPr>
          <p:cNvSpPr txBox="1"/>
          <p:nvPr/>
        </p:nvSpPr>
        <p:spPr>
          <a:xfrm>
            <a:off x="2976803" y="3422604"/>
            <a:ext cx="61645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/>
              <a:t>Deshabilitar </a:t>
            </a:r>
            <a:r>
              <a:rPr lang="es-AR" b="1" dirty="0" err="1"/>
              <a:t>auto-creación</a:t>
            </a:r>
            <a:r>
              <a:rPr lang="es-AR" b="1" dirty="0"/>
              <a:t> de tablas</a:t>
            </a:r>
          </a:p>
          <a:p>
            <a:endParaRPr lang="es-AR" dirty="0"/>
          </a:p>
          <a:p>
            <a:r>
              <a:rPr lang="en-US" dirty="0"/>
              <a:t>kc.[</a:t>
            </a:r>
            <a:r>
              <a:rPr lang="en-US" dirty="0" err="1"/>
              <a:t>sh|bat</a:t>
            </a:r>
            <a:r>
              <a:rPr lang="en-US" dirty="0"/>
              <a:t>] start --</a:t>
            </a:r>
            <a:r>
              <a:rPr lang="en-US" dirty="0" err="1"/>
              <a:t>spi</a:t>
            </a:r>
            <a:r>
              <a:rPr lang="en-US" dirty="0"/>
              <a:t>-connections-</a:t>
            </a:r>
            <a:r>
              <a:rPr lang="en-US" dirty="0" err="1"/>
              <a:t>jpa</a:t>
            </a:r>
            <a:r>
              <a:rPr lang="en-US" dirty="0"/>
              <a:t>-</a:t>
            </a:r>
            <a:r>
              <a:rPr lang="en-US" dirty="0" err="1"/>
              <a:t>quarkus</a:t>
            </a:r>
            <a:r>
              <a:rPr lang="en-US" dirty="0"/>
              <a:t>-migration-strategy=manual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9910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0">
          <a:extLst>
            <a:ext uri="{FF2B5EF4-FFF2-40B4-BE49-F238E27FC236}">
              <a16:creationId xmlns:a16="http://schemas.microsoft.com/office/drawing/2014/main" id="{CBD3057E-1659-2B8B-F2DD-278C7D2F3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7">
            <a:extLst>
              <a:ext uri="{FF2B5EF4-FFF2-40B4-BE49-F238E27FC236}">
                <a16:creationId xmlns:a16="http://schemas.microsoft.com/office/drawing/2014/main" id="{63C16F6A-F149-80AC-DEE2-FD8BB4D964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2051"/>
          <a:stretch/>
        </p:blipFill>
        <p:spPr>
          <a:xfrm>
            <a:off x="5087301" y="2538050"/>
            <a:ext cx="4056700" cy="26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7">
            <a:extLst>
              <a:ext uri="{FF2B5EF4-FFF2-40B4-BE49-F238E27FC236}">
                <a16:creationId xmlns:a16="http://schemas.microsoft.com/office/drawing/2014/main" id="{81FC7141-0E2F-C514-4027-A9AF71A10B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2051" b="6620"/>
          <a:stretch/>
        </p:blipFill>
        <p:spPr>
          <a:xfrm>
            <a:off x="0" y="2710525"/>
            <a:ext cx="4056700" cy="24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7">
            <a:extLst>
              <a:ext uri="{FF2B5EF4-FFF2-40B4-BE49-F238E27FC236}">
                <a16:creationId xmlns:a16="http://schemas.microsoft.com/office/drawing/2014/main" id="{68B0879E-2613-AE6A-3309-FF007DC72C2A}"/>
              </a:ext>
            </a:extLst>
          </p:cNvPr>
          <p:cNvSpPr/>
          <p:nvPr/>
        </p:nvSpPr>
        <p:spPr>
          <a:xfrm>
            <a:off x="2662952" y="3749310"/>
            <a:ext cx="3597600" cy="118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4" name="Google Shape;894;p97">
            <a:extLst>
              <a:ext uri="{FF2B5EF4-FFF2-40B4-BE49-F238E27FC236}">
                <a16:creationId xmlns:a16="http://schemas.microsoft.com/office/drawing/2014/main" id="{B4A520C5-2923-FE41-AF52-71E3D62D6DFB}"/>
              </a:ext>
            </a:extLst>
          </p:cNvPr>
          <p:cNvSpPr txBox="1"/>
          <p:nvPr/>
        </p:nvSpPr>
        <p:spPr>
          <a:xfrm>
            <a:off x="3203849" y="4002210"/>
            <a:ext cx="2951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+598 4562 2769</a:t>
            </a:r>
            <a:endParaRPr sz="3700" b="1" i="0">
              <a:solidFill>
                <a:srgbClr val="2A37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5" name="Google Shape;895;p97">
            <a:extLst>
              <a:ext uri="{FF2B5EF4-FFF2-40B4-BE49-F238E27FC236}">
                <a16:creationId xmlns:a16="http://schemas.microsoft.com/office/drawing/2014/main" id="{B31AB126-6A82-554D-042C-F2E22675289C}"/>
              </a:ext>
            </a:extLst>
          </p:cNvPr>
          <p:cNvSpPr txBox="1"/>
          <p:nvPr/>
        </p:nvSpPr>
        <p:spPr>
          <a:xfrm>
            <a:off x="3203849" y="4296618"/>
            <a:ext cx="29511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Info@nublit.com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6" name="Google Shape;896;p97">
            <a:extLst>
              <a:ext uri="{FF2B5EF4-FFF2-40B4-BE49-F238E27FC236}">
                <a16:creationId xmlns:a16="http://schemas.microsoft.com/office/drawing/2014/main" id="{DA1ADDAB-D850-1F00-89E5-28AC2D570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4395" y="1442938"/>
            <a:ext cx="7615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6A9FFB"/>
              </a:buClr>
              <a:buSzPts val="6600"/>
              <a:buFont typeface="Montserrat"/>
              <a:buNone/>
            </a:pPr>
            <a:r>
              <a:rPr lang="es-419" sz="4200" dirty="0">
                <a:solidFill>
                  <a:srgbClr val="43A1FF"/>
                </a:solidFill>
              </a:rPr>
              <a:t>¡Muchas gracias!</a:t>
            </a:r>
            <a:endParaRPr sz="4200" dirty="0">
              <a:solidFill>
                <a:srgbClr val="43A1FF"/>
              </a:solidFill>
            </a:endParaRPr>
          </a:p>
        </p:txBody>
      </p:sp>
      <p:pic>
        <p:nvPicPr>
          <p:cNvPr id="897" name="Google Shape;897;p97">
            <a:extLst>
              <a:ext uri="{FF2B5EF4-FFF2-40B4-BE49-F238E27FC236}">
                <a16:creationId xmlns:a16="http://schemas.microsoft.com/office/drawing/2014/main" id="{F6A7C7E5-E3F4-E243-20B2-A8067D702D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6380" y="3987204"/>
            <a:ext cx="133944" cy="133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7">
            <a:extLst>
              <a:ext uri="{FF2B5EF4-FFF2-40B4-BE49-F238E27FC236}">
                <a16:creationId xmlns:a16="http://schemas.microsoft.com/office/drawing/2014/main" id="{70723E40-4272-DCD4-0915-D201D96479B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16380" y="4273911"/>
            <a:ext cx="133943" cy="133943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97">
            <a:extLst>
              <a:ext uri="{FF2B5EF4-FFF2-40B4-BE49-F238E27FC236}">
                <a16:creationId xmlns:a16="http://schemas.microsoft.com/office/drawing/2014/main" id="{8F4DCF3D-6D9D-DE89-2CB7-12F8D18DB498}"/>
              </a:ext>
            </a:extLst>
          </p:cNvPr>
          <p:cNvSpPr txBox="1"/>
          <p:nvPr/>
        </p:nvSpPr>
        <p:spPr>
          <a:xfrm>
            <a:off x="3203849" y="4582588"/>
            <a:ext cx="3277200" cy="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2A3743"/>
              </a:buClr>
              <a:buSzPts val="1100"/>
              <a:buFont typeface="Open Sans"/>
              <a:buNone/>
            </a:pPr>
            <a:r>
              <a:rPr lang="es-419" sz="1200" i="0">
                <a:solidFill>
                  <a:srgbClr val="2A3743"/>
                </a:solidFill>
                <a:latin typeface="Poppins"/>
                <a:ea typeface="Poppins"/>
                <a:cs typeface="Poppins"/>
                <a:sym typeface="Poppins"/>
              </a:rPr>
              <a:t>Dr. Mario Cassinoni 1011, Montevideo</a:t>
            </a:r>
            <a:endParaRPr sz="3700" b="1" i="0">
              <a:solidFill>
                <a:srgbClr val="2A374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0" name="Google Shape;900;p97">
            <a:extLst>
              <a:ext uri="{FF2B5EF4-FFF2-40B4-BE49-F238E27FC236}">
                <a16:creationId xmlns:a16="http://schemas.microsoft.com/office/drawing/2014/main" id="{5C2D4F6F-A186-8039-7109-41ACED50B95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16379" y="4549974"/>
            <a:ext cx="148244" cy="148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41CD8E7-0E38-8D57-7ACA-11BCDA1B3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340" y="2376348"/>
            <a:ext cx="1145321" cy="1145321"/>
          </a:xfrm>
          <a:prstGeom prst="rect">
            <a:avLst/>
          </a:prstGeom>
        </p:spPr>
      </p:pic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CF7BB92-9146-FDD0-4776-C99A431D8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6062" y="126913"/>
            <a:ext cx="2199123" cy="11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8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4"/>
          <p:cNvSpPr/>
          <p:nvPr/>
        </p:nvSpPr>
        <p:spPr>
          <a:xfrm>
            <a:off x="0" y="-137"/>
            <a:ext cx="3999849" cy="5143773"/>
          </a:xfrm>
          <a:custGeom>
            <a:avLst/>
            <a:gdLst/>
            <a:ahLst/>
            <a:cxnLst/>
            <a:rect l="l" t="t" r="r" b="b"/>
            <a:pathLst>
              <a:path w="811740" h="1043891" extrusionOk="0">
                <a:moveTo>
                  <a:pt x="0" y="0"/>
                </a:moveTo>
                <a:lnTo>
                  <a:pt x="811740" y="0"/>
                </a:lnTo>
                <a:lnTo>
                  <a:pt x="811740" y="1043891"/>
                </a:lnTo>
                <a:lnTo>
                  <a:pt x="0" y="104389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r="-87729"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84"/>
          <p:cNvSpPr txBox="1">
            <a:spLocks noGrp="1"/>
          </p:cNvSpPr>
          <p:nvPr>
            <p:ph type="title"/>
          </p:nvPr>
        </p:nvSpPr>
        <p:spPr>
          <a:xfrm>
            <a:off x="4600610" y="565587"/>
            <a:ext cx="39153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Sobre</a:t>
            </a:r>
            <a:r>
              <a:rPr lang="es-419" sz="2600" dirty="0">
                <a:solidFill>
                  <a:srgbClr val="43A0FF"/>
                </a:solidFill>
              </a:rPr>
              <a:t> </a:t>
            </a:r>
            <a:r>
              <a:rPr lang="es-419" sz="2600" dirty="0">
                <a:solidFill>
                  <a:srgbClr val="18212F"/>
                </a:solidFill>
              </a:rPr>
              <a:t>Mi</a:t>
            </a:r>
            <a:endParaRPr sz="2600" dirty="0">
              <a:solidFill>
                <a:srgbClr val="18212F"/>
              </a:solidFill>
            </a:endParaRPr>
          </a:p>
        </p:txBody>
      </p:sp>
      <p:sp>
        <p:nvSpPr>
          <p:cNvPr id="318" name="Google Shape;318;p84"/>
          <p:cNvSpPr txBox="1"/>
          <p:nvPr/>
        </p:nvSpPr>
        <p:spPr>
          <a:xfrm>
            <a:off x="4572001" y="1262738"/>
            <a:ext cx="3840900" cy="276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162000" bIns="270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Desarrollador hace mas de 15 años.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Devops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hace mas de 5 años.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Integrante de </a:t>
            </a: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Nublit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</a:t>
            </a: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Domus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desde hace 3 años.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Líder técnico en varias industrias.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Habido lector.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p84"/>
          <p:cNvSpPr/>
          <p:nvPr/>
        </p:nvSpPr>
        <p:spPr>
          <a:xfrm>
            <a:off x="4355850" y="3289238"/>
            <a:ext cx="27000" cy="1107300"/>
          </a:xfrm>
          <a:prstGeom prst="rect">
            <a:avLst/>
          </a:prstGeom>
          <a:solidFill>
            <a:srgbClr val="43A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BD68E63A-A526-07BD-CEC3-6B63610B2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59">
          <a:extLst>
            <a:ext uri="{FF2B5EF4-FFF2-40B4-BE49-F238E27FC236}">
              <a16:creationId xmlns:a16="http://schemas.microsoft.com/office/drawing/2014/main" id="{C4E344EF-1648-527F-08C6-D926E9EC4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87">
            <a:extLst>
              <a:ext uri="{FF2B5EF4-FFF2-40B4-BE49-F238E27FC236}">
                <a16:creationId xmlns:a16="http://schemas.microsoft.com/office/drawing/2014/main" id="{F1E9D621-5CD1-108F-D209-52A759A0B57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5262" b="38055"/>
          <a:stretch/>
        </p:blipFill>
        <p:spPr>
          <a:xfrm>
            <a:off x="0" y="3134446"/>
            <a:ext cx="9143999" cy="2009052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FE20373B-9C6F-C115-BAC2-1944B06D4E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7685" y="565587"/>
            <a:ext cx="39153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Agenda</a:t>
            </a:r>
            <a:endParaRPr sz="2600" dirty="0"/>
          </a:p>
        </p:txBody>
      </p:sp>
      <p:sp>
        <p:nvSpPr>
          <p:cNvPr id="563" name="Google Shape;563;p87">
            <a:extLst>
              <a:ext uri="{FF2B5EF4-FFF2-40B4-BE49-F238E27FC236}">
                <a16:creationId xmlns:a16="http://schemas.microsoft.com/office/drawing/2014/main" id="{8792B16F-9438-728A-9B1C-82A2FDC802BF}"/>
              </a:ext>
            </a:extLst>
          </p:cNvPr>
          <p:cNvSpPr/>
          <p:nvPr/>
        </p:nvSpPr>
        <p:spPr>
          <a:xfrm>
            <a:off x="617125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4" name="Google Shape;564;p87">
            <a:extLst>
              <a:ext uri="{FF2B5EF4-FFF2-40B4-BE49-F238E27FC236}">
                <a16:creationId xmlns:a16="http://schemas.microsoft.com/office/drawing/2014/main" id="{852AD821-D96A-1C21-118D-59199CB0474E}"/>
              </a:ext>
            </a:extLst>
          </p:cNvPr>
          <p:cNvSpPr txBox="1"/>
          <p:nvPr/>
        </p:nvSpPr>
        <p:spPr>
          <a:xfrm>
            <a:off x="667294" y="1808819"/>
            <a:ext cx="17739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Arquitecturas de Despliegue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5" name="Google Shape;565;p87">
            <a:extLst>
              <a:ext uri="{FF2B5EF4-FFF2-40B4-BE49-F238E27FC236}">
                <a16:creationId xmlns:a16="http://schemas.microsoft.com/office/drawing/2014/main" id="{FAE28517-53B1-80F3-9570-AA8F573619DF}"/>
              </a:ext>
            </a:extLst>
          </p:cNvPr>
          <p:cNvSpPr/>
          <p:nvPr/>
        </p:nvSpPr>
        <p:spPr>
          <a:xfrm>
            <a:off x="617125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87">
            <a:extLst>
              <a:ext uri="{FF2B5EF4-FFF2-40B4-BE49-F238E27FC236}">
                <a16:creationId xmlns:a16="http://schemas.microsoft.com/office/drawing/2014/main" id="{4647EC4A-3B54-4736-EA1B-D00D658DBDE5}"/>
              </a:ext>
            </a:extLst>
          </p:cNvPr>
          <p:cNvSpPr txBox="1"/>
          <p:nvPr/>
        </p:nvSpPr>
        <p:spPr>
          <a:xfrm>
            <a:off x="848794" y="2811750"/>
            <a:ext cx="1410900" cy="172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Modos de operación: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standalone</a:t>
            </a: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y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</a:t>
            </a:r>
            <a:endParaRPr lang="es-ES"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-premise vs. Cloud</a:t>
            </a:r>
          </a:p>
          <a:p>
            <a:pPr marL="1270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Arquitecturas de alta disponibilidad y recuperación ante desastres</a:t>
            </a:r>
            <a:endParaRPr sz="11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87">
            <a:extLst>
              <a:ext uri="{FF2B5EF4-FFF2-40B4-BE49-F238E27FC236}">
                <a16:creationId xmlns:a16="http://schemas.microsoft.com/office/drawing/2014/main" id="{4BA608B3-E082-6A04-1510-2DF755371BB2}"/>
              </a:ext>
            </a:extLst>
          </p:cNvPr>
          <p:cNvSpPr/>
          <p:nvPr/>
        </p:nvSpPr>
        <p:spPr>
          <a:xfrm>
            <a:off x="2623890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9" name="Google Shape;569;p87">
            <a:extLst>
              <a:ext uri="{FF2B5EF4-FFF2-40B4-BE49-F238E27FC236}">
                <a16:creationId xmlns:a16="http://schemas.microsoft.com/office/drawing/2014/main" id="{683C51BF-7C3E-45C6-0D73-248D59D7231A}"/>
              </a:ext>
            </a:extLst>
          </p:cNvPr>
          <p:cNvSpPr txBox="1"/>
          <p:nvPr/>
        </p:nvSpPr>
        <p:spPr>
          <a:xfrm>
            <a:off x="2644985" y="1808819"/>
            <a:ext cx="17739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Instalación y Configuración Inicial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87">
            <a:extLst>
              <a:ext uri="{FF2B5EF4-FFF2-40B4-BE49-F238E27FC236}">
                <a16:creationId xmlns:a16="http://schemas.microsoft.com/office/drawing/2014/main" id="{4BDAA366-8794-25AF-E54D-C65104B0A5D2}"/>
              </a:ext>
            </a:extLst>
          </p:cNvPr>
          <p:cNvSpPr/>
          <p:nvPr/>
        </p:nvSpPr>
        <p:spPr>
          <a:xfrm>
            <a:off x="2623890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1" name="Google Shape;571;p87">
            <a:extLst>
              <a:ext uri="{FF2B5EF4-FFF2-40B4-BE49-F238E27FC236}">
                <a16:creationId xmlns:a16="http://schemas.microsoft.com/office/drawing/2014/main" id="{13F75C7E-662A-5B6F-4579-AC624035C3C9}"/>
              </a:ext>
            </a:extLst>
          </p:cNvPr>
          <p:cNvSpPr/>
          <p:nvPr/>
        </p:nvSpPr>
        <p:spPr>
          <a:xfrm>
            <a:off x="4659482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2" name="Google Shape;572;p87">
            <a:extLst>
              <a:ext uri="{FF2B5EF4-FFF2-40B4-BE49-F238E27FC236}">
                <a16:creationId xmlns:a16="http://schemas.microsoft.com/office/drawing/2014/main" id="{A0EA9A33-D43D-0A90-87C3-76F91D7BBB84}"/>
              </a:ext>
            </a:extLst>
          </p:cNvPr>
          <p:cNvSpPr txBox="1"/>
          <p:nvPr/>
        </p:nvSpPr>
        <p:spPr>
          <a:xfrm>
            <a:off x="4688432" y="1829691"/>
            <a:ext cx="17739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Configuración de Base de Datos y Conexiones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87">
            <a:extLst>
              <a:ext uri="{FF2B5EF4-FFF2-40B4-BE49-F238E27FC236}">
                <a16:creationId xmlns:a16="http://schemas.microsoft.com/office/drawing/2014/main" id="{92DEB444-1716-C650-F840-00AA44DAB022}"/>
              </a:ext>
            </a:extLst>
          </p:cNvPr>
          <p:cNvSpPr/>
          <p:nvPr/>
        </p:nvSpPr>
        <p:spPr>
          <a:xfrm>
            <a:off x="4659482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4" name="Google Shape;574;p87">
            <a:extLst>
              <a:ext uri="{FF2B5EF4-FFF2-40B4-BE49-F238E27FC236}">
                <a16:creationId xmlns:a16="http://schemas.microsoft.com/office/drawing/2014/main" id="{D61043AC-78BF-04FD-EC6F-1F34D1CCCD04}"/>
              </a:ext>
            </a:extLst>
          </p:cNvPr>
          <p:cNvSpPr txBox="1"/>
          <p:nvPr/>
        </p:nvSpPr>
        <p:spPr>
          <a:xfrm>
            <a:off x="4869932" y="2711546"/>
            <a:ext cx="1410900" cy="1989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Creación de una base de datos PostgreSQL y configuración en </a:t>
            </a:r>
            <a:r>
              <a:rPr lang="es-ES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Keycloak</a:t>
            </a:r>
            <a:endParaRPr lang="es-ES"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alternativa con MySQL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Estrategias de respaldo y recuperación de datos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5" name="Google Shape;575;p87">
            <a:extLst>
              <a:ext uri="{FF2B5EF4-FFF2-40B4-BE49-F238E27FC236}">
                <a16:creationId xmlns:a16="http://schemas.microsoft.com/office/drawing/2014/main" id="{2742AF78-191C-81F8-5248-014D6CA661C4}"/>
              </a:ext>
            </a:extLst>
          </p:cNvPr>
          <p:cNvSpPr/>
          <p:nvPr/>
        </p:nvSpPr>
        <p:spPr>
          <a:xfrm>
            <a:off x="6695073" y="1448250"/>
            <a:ext cx="1831800" cy="1099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2C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6" name="Google Shape;576;p87">
            <a:extLst>
              <a:ext uri="{FF2B5EF4-FFF2-40B4-BE49-F238E27FC236}">
                <a16:creationId xmlns:a16="http://schemas.microsoft.com/office/drawing/2014/main" id="{12154682-7F75-A4FB-CED4-C8F0A0FDF67B}"/>
              </a:ext>
            </a:extLst>
          </p:cNvPr>
          <p:cNvSpPr txBox="1"/>
          <p:nvPr/>
        </p:nvSpPr>
        <p:spPr>
          <a:xfrm>
            <a:off x="6787923" y="1786070"/>
            <a:ext cx="1646100" cy="423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Hardening</a:t>
            </a:r>
            <a:r>
              <a:rPr lang="es-ES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 Seguridad</a:t>
            </a:r>
            <a:endParaRPr sz="120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7" name="Google Shape;577;p87">
            <a:extLst>
              <a:ext uri="{FF2B5EF4-FFF2-40B4-BE49-F238E27FC236}">
                <a16:creationId xmlns:a16="http://schemas.microsoft.com/office/drawing/2014/main" id="{DAFF696E-F664-F167-4E57-31530B11B4C8}"/>
              </a:ext>
            </a:extLst>
          </p:cNvPr>
          <p:cNvSpPr/>
          <p:nvPr/>
        </p:nvSpPr>
        <p:spPr>
          <a:xfrm>
            <a:off x="6695073" y="2676450"/>
            <a:ext cx="1831800" cy="2028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Google Shape;578;p87">
            <a:extLst>
              <a:ext uri="{FF2B5EF4-FFF2-40B4-BE49-F238E27FC236}">
                <a16:creationId xmlns:a16="http://schemas.microsoft.com/office/drawing/2014/main" id="{11AED610-ADA8-7072-B87C-3CF1AA5880D5}"/>
              </a:ext>
            </a:extLst>
          </p:cNvPr>
          <p:cNvSpPr txBox="1"/>
          <p:nvPr/>
        </p:nvSpPr>
        <p:spPr>
          <a:xfrm>
            <a:off x="6905523" y="2711546"/>
            <a:ext cx="1410900" cy="202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Implementación de HTTPS mediante certificados SSL</a:t>
            </a:r>
          </a:p>
          <a:p>
            <a:pPr marL="127000" marR="0" lvl="0" indent="-127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de cortafuegos y restricciones de acceso</a:t>
            </a:r>
          </a:p>
          <a:p>
            <a:pPr marL="127000" marR="0" lvl="0" indent="-127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Buenas prácticas para contraseñas y políticas de usuarios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2" name="Google Shape;582;p87">
            <a:extLst>
              <a:ext uri="{FF2B5EF4-FFF2-40B4-BE49-F238E27FC236}">
                <a16:creationId xmlns:a16="http://schemas.microsoft.com/office/drawing/2014/main" id="{6EA8678A-DD6D-3256-9C47-E21BC0157AA1}"/>
              </a:ext>
            </a:extLst>
          </p:cNvPr>
          <p:cNvSpPr txBox="1"/>
          <p:nvPr/>
        </p:nvSpPr>
        <p:spPr>
          <a:xfrm>
            <a:off x="2848746" y="2811750"/>
            <a:ext cx="1410900" cy="168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7000" anchor="t" anchorCtr="0">
            <a:spAutoFit/>
          </a:bodyPr>
          <a:lstStyle/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419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Prerrequisitos: Java (versión soportada), Base de Datos, Contenedores (Docker/</a:t>
            </a:r>
            <a:r>
              <a:rPr lang="es-419" sz="10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Podman</a:t>
            </a:r>
            <a:r>
              <a:rPr lang="es-419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Pasos detallados de instalación</a:t>
            </a:r>
          </a:p>
          <a:p>
            <a:pPr marL="127000" marR="0" lvl="0" indent="-1270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•"/>
            </a:pPr>
            <a:r>
              <a:rPr lang="es-ES" sz="10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Configuración inicial</a:t>
            </a:r>
            <a:endParaRPr sz="10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249A07E-41EE-86DE-E2AC-F70A0DDE7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65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4B60C637-D359-A11D-A512-822DBD26B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B04CE750-DF61-1C6D-E980-CF1D9096631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2" y="211462"/>
            <a:ext cx="441766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Normas de convivencia</a:t>
            </a:r>
            <a:endParaRPr sz="2600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F772534-B097-C5D6-0DB4-42328D338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2" name="Google Shape;692;p91">
            <a:extLst>
              <a:ext uri="{FF2B5EF4-FFF2-40B4-BE49-F238E27FC236}">
                <a16:creationId xmlns:a16="http://schemas.microsoft.com/office/drawing/2014/main" id="{F15FA2C5-695A-D7A5-C27E-4502A992647E}"/>
              </a:ext>
            </a:extLst>
          </p:cNvPr>
          <p:cNvSpPr/>
          <p:nvPr/>
        </p:nvSpPr>
        <p:spPr>
          <a:xfrm>
            <a:off x="574047" y="100485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693;p91">
            <a:extLst>
              <a:ext uri="{FF2B5EF4-FFF2-40B4-BE49-F238E27FC236}">
                <a16:creationId xmlns:a16="http://schemas.microsoft.com/office/drawing/2014/main" id="{C9595BCC-9CA9-B6EB-1FC9-FC8D4F8173F8}"/>
              </a:ext>
            </a:extLst>
          </p:cNvPr>
          <p:cNvSpPr/>
          <p:nvPr/>
        </p:nvSpPr>
        <p:spPr>
          <a:xfrm>
            <a:off x="770110" y="11620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94;p91">
            <a:extLst>
              <a:ext uri="{FF2B5EF4-FFF2-40B4-BE49-F238E27FC236}">
                <a16:creationId xmlns:a16="http://schemas.microsoft.com/office/drawing/2014/main" id="{3C3805A6-21F3-8039-D7D0-C423DC5456FD}"/>
              </a:ext>
            </a:extLst>
          </p:cNvPr>
          <p:cNvSpPr/>
          <p:nvPr/>
        </p:nvSpPr>
        <p:spPr>
          <a:xfrm>
            <a:off x="799472" y="123027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95;p91">
            <a:extLst>
              <a:ext uri="{FF2B5EF4-FFF2-40B4-BE49-F238E27FC236}">
                <a16:creationId xmlns:a16="http://schemas.microsoft.com/office/drawing/2014/main" id="{3F6CD009-D39D-ED18-A081-3BD57C2CAEB6}"/>
              </a:ext>
            </a:extLst>
          </p:cNvPr>
          <p:cNvSpPr/>
          <p:nvPr/>
        </p:nvSpPr>
        <p:spPr>
          <a:xfrm>
            <a:off x="889960" y="12747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696;p91">
            <a:extLst>
              <a:ext uri="{FF2B5EF4-FFF2-40B4-BE49-F238E27FC236}">
                <a16:creationId xmlns:a16="http://schemas.microsoft.com/office/drawing/2014/main" id="{912EF08D-D590-260B-BCDA-85DF843972EB}"/>
              </a:ext>
            </a:extLst>
          </p:cNvPr>
          <p:cNvSpPr/>
          <p:nvPr/>
        </p:nvSpPr>
        <p:spPr>
          <a:xfrm>
            <a:off x="205746" y="16573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97;p91">
            <a:extLst>
              <a:ext uri="{FF2B5EF4-FFF2-40B4-BE49-F238E27FC236}">
                <a16:creationId xmlns:a16="http://schemas.microsoft.com/office/drawing/2014/main" id="{5178C709-5532-32FD-0E37-F4DF32029E12}"/>
              </a:ext>
            </a:extLst>
          </p:cNvPr>
          <p:cNvSpPr/>
          <p:nvPr/>
        </p:nvSpPr>
        <p:spPr>
          <a:xfrm>
            <a:off x="431172" y="188274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98;p91">
            <a:extLst>
              <a:ext uri="{FF2B5EF4-FFF2-40B4-BE49-F238E27FC236}">
                <a16:creationId xmlns:a16="http://schemas.microsoft.com/office/drawing/2014/main" id="{CD701A4C-1D34-604F-EAE9-6B4AE14DC0FC}"/>
              </a:ext>
            </a:extLst>
          </p:cNvPr>
          <p:cNvSpPr/>
          <p:nvPr/>
        </p:nvSpPr>
        <p:spPr>
          <a:xfrm>
            <a:off x="477210" y="192719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699;p91">
            <a:extLst>
              <a:ext uri="{FF2B5EF4-FFF2-40B4-BE49-F238E27FC236}">
                <a16:creationId xmlns:a16="http://schemas.microsoft.com/office/drawing/2014/main" id="{60B9B970-1EA3-D076-0D19-583E0F4D9EB7}"/>
              </a:ext>
            </a:extLst>
          </p:cNvPr>
          <p:cNvSpPr/>
          <p:nvPr/>
        </p:nvSpPr>
        <p:spPr>
          <a:xfrm>
            <a:off x="574047" y="23177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700;p91">
            <a:extLst>
              <a:ext uri="{FF2B5EF4-FFF2-40B4-BE49-F238E27FC236}">
                <a16:creationId xmlns:a16="http://schemas.microsoft.com/office/drawing/2014/main" id="{A0A01A4D-2353-18E5-7DD4-036BE31C19C6}"/>
              </a:ext>
            </a:extLst>
          </p:cNvPr>
          <p:cNvSpPr/>
          <p:nvPr/>
        </p:nvSpPr>
        <p:spPr>
          <a:xfrm>
            <a:off x="799472" y="254155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01;p91">
            <a:extLst>
              <a:ext uri="{FF2B5EF4-FFF2-40B4-BE49-F238E27FC236}">
                <a16:creationId xmlns:a16="http://schemas.microsoft.com/office/drawing/2014/main" id="{B8ACA375-391E-E379-DDFB-A27EC46A400A}"/>
              </a:ext>
            </a:extLst>
          </p:cNvPr>
          <p:cNvSpPr/>
          <p:nvPr/>
        </p:nvSpPr>
        <p:spPr>
          <a:xfrm>
            <a:off x="845510" y="258759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705;p91">
            <a:extLst>
              <a:ext uri="{FF2B5EF4-FFF2-40B4-BE49-F238E27FC236}">
                <a16:creationId xmlns:a16="http://schemas.microsoft.com/office/drawing/2014/main" id="{8F84511F-585C-AFE0-91BC-23094B46153C}"/>
              </a:ext>
            </a:extLst>
          </p:cNvPr>
          <p:cNvSpPr txBox="1"/>
          <p:nvPr/>
        </p:nvSpPr>
        <p:spPr>
          <a:xfrm>
            <a:off x="1084422" y="1219240"/>
            <a:ext cx="224032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Camaras 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prendidas</a:t>
            </a: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  <p:sp>
        <p:nvSpPr>
          <p:cNvPr id="17" name="Google Shape;706;p91">
            <a:extLst>
              <a:ext uri="{FF2B5EF4-FFF2-40B4-BE49-F238E27FC236}">
                <a16:creationId xmlns:a16="http://schemas.microsoft.com/office/drawing/2014/main" id="{0F250C7B-785B-1D2F-7C6B-34A16D8B47CD}"/>
              </a:ext>
            </a:extLst>
          </p:cNvPr>
          <p:cNvSpPr/>
          <p:nvPr/>
        </p:nvSpPr>
        <p:spPr>
          <a:xfrm>
            <a:off x="371784" y="181770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07;p91">
            <a:extLst>
              <a:ext uri="{FF2B5EF4-FFF2-40B4-BE49-F238E27FC236}">
                <a16:creationId xmlns:a16="http://schemas.microsoft.com/office/drawing/2014/main" id="{913243D1-BF62-9187-E94D-511CA3416CF1}"/>
              </a:ext>
            </a:extLst>
          </p:cNvPr>
          <p:cNvSpPr/>
          <p:nvPr/>
        </p:nvSpPr>
        <p:spPr>
          <a:xfrm>
            <a:off x="491635" y="193035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08;p91">
            <a:extLst>
              <a:ext uri="{FF2B5EF4-FFF2-40B4-BE49-F238E27FC236}">
                <a16:creationId xmlns:a16="http://schemas.microsoft.com/office/drawing/2014/main" id="{6E4223B6-730A-966C-5C9E-E09C19812E97}"/>
              </a:ext>
            </a:extLst>
          </p:cNvPr>
          <p:cNvSpPr txBox="1"/>
          <p:nvPr/>
        </p:nvSpPr>
        <p:spPr>
          <a:xfrm>
            <a:off x="612146" y="1872125"/>
            <a:ext cx="224379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Microfonos</a:t>
            </a:r>
            <a:r>
              <a:rPr lang="en-US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apagados</a:t>
            </a:r>
            <a:endParaRPr dirty="0"/>
          </a:p>
        </p:txBody>
      </p:sp>
      <p:sp>
        <p:nvSpPr>
          <p:cNvPr id="20" name="Google Shape;709;p91">
            <a:extLst>
              <a:ext uri="{FF2B5EF4-FFF2-40B4-BE49-F238E27FC236}">
                <a16:creationId xmlns:a16="http://schemas.microsoft.com/office/drawing/2014/main" id="{F9905150-5C27-4EA0-C764-F0C18646F0F2}"/>
              </a:ext>
            </a:extLst>
          </p:cNvPr>
          <p:cNvSpPr/>
          <p:nvPr/>
        </p:nvSpPr>
        <p:spPr>
          <a:xfrm>
            <a:off x="743210" y="24717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10;p91">
            <a:extLst>
              <a:ext uri="{FF2B5EF4-FFF2-40B4-BE49-F238E27FC236}">
                <a16:creationId xmlns:a16="http://schemas.microsoft.com/office/drawing/2014/main" id="{3FC549E2-6F62-ADF4-14C2-C33497129591}"/>
              </a:ext>
            </a:extLst>
          </p:cNvPr>
          <p:cNvSpPr/>
          <p:nvPr/>
        </p:nvSpPr>
        <p:spPr>
          <a:xfrm>
            <a:off x="863060" y="25844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711;p91">
            <a:extLst>
              <a:ext uri="{FF2B5EF4-FFF2-40B4-BE49-F238E27FC236}">
                <a16:creationId xmlns:a16="http://schemas.microsoft.com/office/drawing/2014/main" id="{057B635D-F904-351C-7D5A-CF91C94DF801}"/>
              </a:ext>
            </a:extLst>
          </p:cNvPr>
          <p:cNvSpPr txBox="1"/>
          <p:nvPr/>
        </p:nvSpPr>
        <p:spPr>
          <a:xfrm>
            <a:off x="890382" y="2536717"/>
            <a:ext cx="252353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 puede interrumpir</a:t>
            </a:r>
            <a:endParaRPr dirty="0"/>
          </a:p>
        </p:txBody>
      </p:sp>
      <p:sp>
        <p:nvSpPr>
          <p:cNvPr id="37" name="Google Shape;692;p91">
            <a:extLst>
              <a:ext uri="{FF2B5EF4-FFF2-40B4-BE49-F238E27FC236}">
                <a16:creationId xmlns:a16="http://schemas.microsoft.com/office/drawing/2014/main" id="{9FA6AD6B-3371-559A-30B5-D6C5FF5AE132}"/>
              </a:ext>
            </a:extLst>
          </p:cNvPr>
          <p:cNvSpPr/>
          <p:nvPr/>
        </p:nvSpPr>
        <p:spPr>
          <a:xfrm>
            <a:off x="4940301" y="220149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" name="Google Shape;693;p91">
            <a:extLst>
              <a:ext uri="{FF2B5EF4-FFF2-40B4-BE49-F238E27FC236}">
                <a16:creationId xmlns:a16="http://schemas.microsoft.com/office/drawing/2014/main" id="{77D569C0-898F-4FC0-73BD-5CF07E54F57F}"/>
              </a:ext>
            </a:extLst>
          </p:cNvPr>
          <p:cNvSpPr/>
          <p:nvPr/>
        </p:nvSpPr>
        <p:spPr>
          <a:xfrm>
            <a:off x="5136364" y="235871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694;p91">
            <a:extLst>
              <a:ext uri="{FF2B5EF4-FFF2-40B4-BE49-F238E27FC236}">
                <a16:creationId xmlns:a16="http://schemas.microsoft.com/office/drawing/2014/main" id="{D7120B25-58BB-9C97-21D3-BFD7F322E4C5}"/>
              </a:ext>
            </a:extLst>
          </p:cNvPr>
          <p:cNvSpPr/>
          <p:nvPr/>
        </p:nvSpPr>
        <p:spPr>
          <a:xfrm>
            <a:off x="5165726" y="242691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695;p91">
            <a:extLst>
              <a:ext uri="{FF2B5EF4-FFF2-40B4-BE49-F238E27FC236}">
                <a16:creationId xmlns:a16="http://schemas.microsoft.com/office/drawing/2014/main" id="{1DA16389-6CF9-690E-9A2D-19F7AAE00086}"/>
              </a:ext>
            </a:extLst>
          </p:cNvPr>
          <p:cNvSpPr/>
          <p:nvPr/>
        </p:nvSpPr>
        <p:spPr>
          <a:xfrm>
            <a:off x="5256214" y="247136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Google Shape;696;p91">
            <a:extLst>
              <a:ext uri="{FF2B5EF4-FFF2-40B4-BE49-F238E27FC236}">
                <a16:creationId xmlns:a16="http://schemas.microsoft.com/office/drawing/2014/main" id="{CD13C875-F159-4F05-C755-74E26217A12C}"/>
              </a:ext>
            </a:extLst>
          </p:cNvPr>
          <p:cNvSpPr/>
          <p:nvPr/>
        </p:nvSpPr>
        <p:spPr>
          <a:xfrm>
            <a:off x="4572000" y="285395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" name="Google Shape;697;p91">
            <a:extLst>
              <a:ext uri="{FF2B5EF4-FFF2-40B4-BE49-F238E27FC236}">
                <a16:creationId xmlns:a16="http://schemas.microsoft.com/office/drawing/2014/main" id="{94F47498-3674-7A2D-DB9F-4DEFADD114D3}"/>
              </a:ext>
            </a:extLst>
          </p:cNvPr>
          <p:cNvSpPr/>
          <p:nvPr/>
        </p:nvSpPr>
        <p:spPr>
          <a:xfrm>
            <a:off x="4797426" y="307938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698;p91">
            <a:extLst>
              <a:ext uri="{FF2B5EF4-FFF2-40B4-BE49-F238E27FC236}">
                <a16:creationId xmlns:a16="http://schemas.microsoft.com/office/drawing/2014/main" id="{77479627-D4A9-B7F3-E58F-436B255F62CC}"/>
              </a:ext>
            </a:extLst>
          </p:cNvPr>
          <p:cNvSpPr/>
          <p:nvPr/>
        </p:nvSpPr>
        <p:spPr>
          <a:xfrm>
            <a:off x="4843464" y="312383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699;p91">
            <a:extLst>
              <a:ext uri="{FF2B5EF4-FFF2-40B4-BE49-F238E27FC236}">
                <a16:creationId xmlns:a16="http://schemas.microsoft.com/office/drawing/2014/main" id="{341B20DB-C11E-6DEF-988C-4DB21F61AC98}"/>
              </a:ext>
            </a:extLst>
          </p:cNvPr>
          <p:cNvSpPr/>
          <p:nvPr/>
        </p:nvSpPr>
        <p:spPr>
          <a:xfrm>
            <a:off x="4940301" y="351435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700;p91">
            <a:extLst>
              <a:ext uri="{FF2B5EF4-FFF2-40B4-BE49-F238E27FC236}">
                <a16:creationId xmlns:a16="http://schemas.microsoft.com/office/drawing/2014/main" id="{EC4F7C72-FC3A-9DC0-35B8-B36B11375BEE}"/>
              </a:ext>
            </a:extLst>
          </p:cNvPr>
          <p:cNvSpPr/>
          <p:nvPr/>
        </p:nvSpPr>
        <p:spPr>
          <a:xfrm>
            <a:off x="5165726" y="373819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701;p91">
            <a:extLst>
              <a:ext uri="{FF2B5EF4-FFF2-40B4-BE49-F238E27FC236}">
                <a16:creationId xmlns:a16="http://schemas.microsoft.com/office/drawing/2014/main" id="{271003ED-2C75-E6D5-314E-0D129CB5DA70}"/>
              </a:ext>
            </a:extLst>
          </p:cNvPr>
          <p:cNvSpPr/>
          <p:nvPr/>
        </p:nvSpPr>
        <p:spPr>
          <a:xfrm>
            <a:off x="5211764" y="378423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" name="Google Shape;705;p91">
            <a:extLst>
              <a:ext uri="{FF2B5EF4-FFF2-40B4-BE49-F238E27FC236}">
                <a16:creationId xmlns:a16="http://schemas.microsoft.com/office/drawing/2014/main" id="{6BB9F725-558B-85D2-E985-A879BEB46999}"/>
              </a:ext>
            </a:extLst>
          </p:cNvPr>
          <p:cNvSpPr txBox="1"/>
          <p:nvPr/>
        </p:nvSpPr>
        <p:spPr>
          <a:xfrm>
            <a:off x="5519572" y="2435490"/>
            <a:ext cx="2439995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Que esto no sea un monologo</a:t>
            </a:r>
            <a:endParaRPr dirty="0"/>
          </a:p>
        </p:txBody>
      </p:sp>
      <p:sp>
        <p:nvSpPr>
          <p:cNvPr id="48" name="Google Shape;706;p91">
            <a:extLst>
              <a:ext uri="{FF2B5EF4-FFF2-40B4-BE49-F238E27FC236}">
                <a16:creationId xmlns:a16="http://schemas.microsoft.com/office/drawing/2014/main" id="{0957DA5B-A072-68CE-6F01-0A1EB262FC7D}"/>
              </a:ext>
            </a:extLst>
          </p:cNvPr>
          <p:cNvSpPr/>
          <p:nvPr/>
        </p:nvSpPr>
        <p:spPr>
          <a:xfrm>
            <a:off x="4738038" y="301434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707;p91">
            <a:extLst>
              <a:ext uri="{FF2B5EF4-FFF2-40B4-BE49-F238E27FC236}">
                <a16:creationId xmlns:a16="http://schemas.microsoft.com/office/drawing/2014/main" id="{05469DB3-35FD-21B3-84CA-51F42DB7C056}"/>
              </a:ext>
            </a:extLst>
          </p:cNvPr>
          <p:cNvSpPr/>
          <p:nvPr/>
        </p:nvSpPr>
        <p:spPr>
          <a:xfrm>
            <a:off x="4857889" y="312699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708;p91">
            <a:extLst>
              <a:ext uri="{FF2B5EF4-FFF2-40B4-BE49-F238E27FC236}">
                <a16:creationId xmlns:a16="http://schemas.microsoft.com/office/drawing/2014/main" id="{B2FD854D-E58E-701A-C86C-514E06089350}"/>
              </a:ext>
            </a:extLst>
          </p:cNvPr>
          <p:cNvSpPr txBox="1"/>
          <p:nvPr/>
        </p:nvSpPr>
        <p:spPr>
          <a:xfrm>
            <a:off x="4978400" y="2986979"/>
            <a:ext cx="2452645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 aceptan todo tipo de criticas y comentarios</a:t>
            </a:r>
            <a:endParaRPr dirty="0"/>
          </a:p>
        </p:txBody>
      </p:sp>
      <p:sp>
        <p:nvSpPr>
          <p:cNvPr id="51" name="Google Shape;709;p91">
            <a:extLst>
              <a:ext uri="{FF2B5EF4-FFF2-40B4-BE49-F238E27FC236}">
                <a16:creationId xmlns:a16="http://schemas.microsoft.com/office/drawing/2014/main" id="{4E739EE5-F731-2B09-A086-48391883E126}"/>
              </a:ext>
            </a:extLst>
          </p:cNvPr>
          <p:cNvSpPr/>
          <p:nvPr/>
        </p:nvSpPr>
        <p:spPr>
          <a:xfrm>
            <a:off x="5109464" y="366841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710;p91">
            <a:extLst>
              <a:ext uri="{FF2B5EF4-FFF2-40B4-BE49-F238E27FC236}">
                <a16:creationId xmlns:a16="http://schemas.microsoft.com/office/drawing/2014/main" id="{79F6D63D-F5DB-C064-94CE-B6434AB0FF11}"/>
              </a:ext>
            </a:extLst>
          </p:cNvPr>
          <p:cNvSpPr/>
          <p:nvPr/>
        </p:nvSpPr>
        <p:spPr>
          <a:xfrm>
            <a:off x="5229314" y="378106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" name="Google Shape;711;p91">
            <a:extLst>
              <a:ext uri="{FF2B5EF4-FFF2-40B4-BE49-F238E27FC236}">
                <a16:creationId xmlns:a16="http://schemas.microsoft.com/office/drawing/2014/main" id="{18D23632-B6B4-A5D6-0D4C-71176DE7B86E}"/>
              </a:ext>
            </a:extLst>
          </p:cNvPr>
          <p:cNvSpPr txBox="1"/>
          <p:nvPr/>
        </p:nvSpPr>
        <p:spPr>
          <a:xfrm>
            <a:off x="5400676" y="3748304"/>
            <a:ext cx="294994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Cualquier cosa Mauricio nos ayuda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81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6113C52C-04AE-0084-5879-D5A551D63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D5CE711C-FBD2-087D-7A82-1592E85DFD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2" y="211462"/>
            <a:ext cx="6160810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</a:rPr>
              <a:t>Cosas que pueden pasar y pasaran</a:t>
            </a:r>
            <a:endParaRPr sz="2600" dirty="0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C063E12-FA83-468F-8339-1F27C2CD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sp>
        <p:nvSpPr>
          <p:cNvPr id="2" name="Google Shape;692;p91">
            <a:extLst>
              <a:ext uri="{FF2B5EF4-FFF2-40B4-BE49-F238E27FC236}">
                <a16:creationId xmlns:a16="http://schemas.microsoft.com/office/drawing/2014/main" id="{4BB51F69-7C5A-33AA-7CDD-2A63E81FE5FD}"/>
              </a:ext>
            </a:extLst>
          </p:cNvPr>
          <p:cNvSpPr/>
          <p:nvPr/>
        </p:nvSpPr>
        <p:spPr>
          <a:xfrm>
            <a:off x="574047" y="1004853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7"/>
                  <a:pt x="0" y="108"/>
                </a:cubicBezTo>
                <a:cubicBezTo>
                  <a:pt x="0" y="48"/>
                  <a:pt x="48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693;p91">
            <a:extLst>
              <a:ext uri="{FF2B5EF4-FFF2-40B4-BE49-F238E27FC236}">
                <a16:creationId xmlns:a16="http://schemas.microsoft.com/office/drawing/2014/main" id="{ACB9D512-1B25-45D9-AFA8-AACCF386F028}"/>
              </a:ext>
            </a:extLst>
          </p:cNvPr>
          <p:cNvSpPr/>
          <p:nvPr/>
        </p:nvSpPr>
        <p:spPr>
          <a:xfrm>
            <a:off x="770110" y="11620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694;p91">
            <a:extLst>
              <a:ext uri="{FF2B5EF4-FFF2-40B4-BE49-F238E27FC236}">
                <a16:creationId xmlns:a16="http://schemas.microsoft.com/office/drawing/2014/main" id="{3F57A167-8A12-0531-7025-0B89E03935A3}"/>
              </a:ext>
            </a:extLst>
          </p:cNvPr>
          <p:cNvSpPr/>
          <p:nvPr/>
        </p:nvSpPr>
        <p:spPr>
          <a:xfrm>
            <a:off x="799472" y="1230278"/>
            <a:ext cx="379413" cy="374650"/>
          </a:xfrm>
          <a:custGeom>
            <a:avLst/>
            <a:gdLst/>
            <a:ahLst/>
            <a:cxnLst/>
            <a:rect l="l" t="t" r="r" b="b"/>
            <a:pathLst>
              <a:path w="101" h="100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4" y="100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695;p91">
            <a:extLst>
              <a:ext uri="{FF2B5EF4-FFF2-40B4-BE49-F238E27FC236}">
                <a16:creationId xmlns:a16="http://schemas.microsoft.com/office/drawing/2014/main" id="{8FB6FED5-2D80-1D7B-ED95-90252C82FF8C}"/>
              </a:ext>
            </a:extLst>
          </p:cNvPr>
          <p:cNvSpPr/>
          <p:nvPr/>
        </p:nvSpPr>
        <p:spPr>
          <a:xfrm>
            <a:off x="889960" y="12747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Google Shape;696;p91">
            <a:extLst>
              <a:ext uri="{FF2B5EF4-FFF2-40B4-BE49-F238E27FC236}">
                <a16:creationId xmlns:a16="http://schemas.microsoft.com/office/drawing/2014/main" id="{775D9E95-1E59-DA0B-BF7E-9B046304236D}"/>
              </a:ext>
            </a:extLst>
          </p:cNvPr>
          <p:cNvSpPr/>
          <p:nvPr/>
        </p:nvSpPr>
        <p:spPr>
          <a:xfrm>
            <a:off x="205746" y="16573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9" y="216"/>
                  <a:pt x="0" y="167"/>
                  <a:pt x="0" y="108"/>
                </a:cubicBezTo>
                <a:cubicBezTo>
                  <a:pt x="0" y="48"/>
                  <a:pt x="49" y="0"/>
                  <a:pt x="108" y="0"/>
                </a:cubicBezTo>
                <a:cubicBezTo>
                  <a:pt x="168" y="0"/>
                  <a:pt x="216" y="48"/>
                  <a:pt x="216" y="108"/>
                </a:cubicBezTo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Google Shape;697;p91">
            <a:extLst>
              <a:ext uri="{FF2B5EF4-FFF2-40B4-BE49-F238E27FC236}">
                <a16:creationId xmlns:a16="http://schemas.microsoft.com/office/drawing/2014/main" id="{0A735514-2AAF-2E15-A621-23E6C34A0BB2}"/>
              </a:ext>
            </a:extLst>
          </p:cNvPr>
          <p:cNvSpPr/>
          <p:nvPr/>
        </p:nvSpPr>
        <p:spPr>
          <a:xfrm>
            <a:off x="431172" y="1882741"/>
            <a:ext cx="379413" cy="377825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8"/>
                  <a:pt x="0" y="50"/>
                </a:cubicBezTo>
                <a:cubicBezTo>
                  <a:pt x="0" y="22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698;p91">
            <a:extLst>
              <a:ext uri="{FF2B5EF4-FFF2-40B4-BE49-F238E27FC236}">
                <a16:creationId xmlns:a16="http://schemas.microsoft.com/office/drawing/2014/main" id="{DBFE8E7C-CB04-9DDF-C060-F94398E9F0E7}"/>
              </a:ext>
            </a:extLst>
          </p:cNvPr>
          <p:cNvSpPr/>
          <p:nvPr/>
        </p:nvSpPr>
        <p:spPr>
          <a:xfrm>
            <a:off x="477210" y="1927191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7"/>
                  <a:pt x="40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18" y="77"/>
                  <a:pt x="0" y="60"/>
                  <a:pt x="0" y="38"/>
                </a:cubicBezTo>
                <a:cubicBezTo>
                  <a:pt x="0" y="17"/>
                  <a:pt x="17" y="0"/>
                  <a:pt x="39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FD020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699;p91">
            <a:extLst>
              <a:ext uri="{FF2B5EF4-FFF2-40B4-BE49-F238E27FC236}">
                <a16:creationId xmlns:a16="http://schemas.microsoft.com/office/drawing/2014/main" id="{F022C3D2-B0AB-073E-9F03-243B5D874146}"/>
              </a:ext>
            </a:extLst>
          </p:cNvPr>
          <p:cNvSpPr/>
          <p:nvPr/>
        </p:nvSpPr>
        <p:spPr>
          <a:xfrm>
            <a:off x="574047" y="2317716"/>
            <a:ext cx="812800" cy="809625"/>
          </a:xfrm>
          <a:custGeom>
            <a:avLst/>
            <a:gdLst/>
            <a:ahLst/>
            <a:cxnLst/>
            <a:rect l="l" t="t" r="r" b="b"/>
            <a:pathLst>
              <a:path w="216" h="216" extrusionOk="0">
                <a:moveTo>
                  <a:pt x="216" y="108"/>
                </a:moveTo>
                <a:cubicBezTo>
                  <a:pt x="216" y="216"/>
                  <a:pt x="216" y="216"/>
                  <a:pt x="216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48" y="216"/>
                  <a:pt x="0" y="168"/>
                  <a:pt x="0" y="108"/>
                </a:cubicBezTo>
                <a:cubicBezTo>
                  <a:pt x="0" y="49"/>
                  <a:pt x="48" y="0"/>
                  <a:pt x="108" y="0"/>
                </a:cubicBezTo>
                <a:cubicBezTo>
                  <a:pt x="168" y="0"/>
                  <a:pt x="216" y="49"/>
                  <a:pt x="216" y="108"/>
                </a:cubicBezTo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700;p91">
            <a:extLst>
              <a:ext uri="{FF2B5EF4-FFF2-40B4-BE49-F238E27FC236}">
                <a16:creationId xmlns:a16="http://schemas.microsoft.com/office/drawing/2014/main" id="{B82E6A52-9AF8-9F51-7994-E1D04834DB4C}"/>
              </a:ext>
            </a:extLst>
          </p:cNvPr>
          <p:cNvSpPr/>
          <p:nvPr/>
        </p:nvSpPr>
        <p:spPr>
          <a:xfrm>
            <a:off x="799472" y="2541553"/>
            <a:ext cx="379413" cy="379413"/>
          </a:xfrm>
          <a:custGeom>
            <a:avLst/>
            <a:gdLst/>
            <a:ahLst/>
            <a:cxnLst/>
            <a:rect l="l" t="t" r="r" b="b"/>
            <a:pathLst>
              <a:path w="101" h="101" extrusionOk="0">
                <a:moveTo>
                  <a:pt x="101" y="52"/>
                </a:moveTo>
                <a:cubicBezTo>
                  <a:pt x="101" y="52"/>
                  <a:pt x="101" y="52"/>
                  <a:pt x="101" y="52"/>
                </a:cubicBezTo>
                <a:cubicBezTo>
                  <a:pt x="101" y="79"/>
                  <a:pt x="79" y="101"/>
                  <a:pt x="52" y="101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24" y="101"/>
                  <a:pt x="0" y="79"/>
                  <a:pt x="0" y="51"/>
                </a:cubicBezTo>
                <a:cubicBezTo>
                  <a:pt x="0" y="23"/>
                  <a:pt x="23" y="0"/>
                  <a:pt x="51" y="0"/>
                </a:cubicBezTo>
                <a:cubicBezTo>
                  <a:pt x="79" y="0"/>
                  <a:pt x="101" y="24"/>
                  <a:pt x="101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701;p91">
            <a:extLst>
              <a:ext uri="{FF2B5EF4-FFF2-40B4-BE49-F238E27FC236}">
                <a16:creationId xmlns:a16="http://schemas.microsoft.com/office/drawing/2014/main" id="{9FDC8617-616E-0D5E-5365-AC50089C99F3}"/>
              </a:ext>
            </a:extLst>
          </p:cNvPr>
          <p:cNvSpPr/>
          <p:nvPr/>
        </p:nvSpPr>
        <p:spPr>
          <a:xfrm>
            <a:off x="845510" y="2587591"/>
            <a:ext cx="288925" cy="287338"/>
          </a:xfrm>
          <a:custGeom>
            <a:avLst/>
            <a:gdLst/>
            <a:ahLst/>
            <a:cxnLst/>
            <a:rect l="l" t="t" r="r" b="b"/>
            <a:pathLst>
              <a:path w="77" h="77" extrusionOk="0">
                <a:moveTo>
                  <a:pt x="77" y="40"/>
                </a:moveTo>
                <a:cubicBezTo>
                  <a:pt x="77" y="40"/>
                  <a:pt x="77" y="40"/>
                  <a:pt x="77" y="40"/>
                </a:cubicBezTo>
                <a:cubicBezTo>
                  <a:pt x="77" y="60"/>
                  <a:pt x="60" y="77"/>
                  <a:pt x="39" y="77"/>
                </a:cubicBezTo>
                <a:cubicBezTo>
                  <a:pt x="39" y="77"/>
                  <a:pt x="39" y="77"/>
                  <a:pt x="39" y="77"/>
                </a:cubicBezTo>
                <a:cubicBezTo>
                  <a:pt x="18" y="77"/>
                  <a:pt x="0" y="60"/>
                  <a:pt x="0" y="39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40"/>
                </a:cubicBezTo>
                <a:close/>
              </a:path>
            </a:pathLst>
          </a:custGeom>
          <a:solidFill>
            <a:srgbClr val="BE004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705;p91">
            <a:extLst>
              <a:ext uri="{FF2B5EF4-FFF2-40B4-BE49-F238E27FC236}">
                <a16:creationId xmlns:a16="http://schemas.microsoft.com/office/drawing/2014/main" id="{CDE69972-BB7A-60B6-4AFA-981FC8EB4BDB}"/>
              </a:ext>
            </a:extLst>
          </p:cNvPr>
          <p:cNvSpPr txBox="1"/>
          <p:nvPr/>
        </p:nvSpPr>
        <p:spPr>
          <a:xfrm>
            <a:off x="1084422" y="1219240"/>
            <a:ext cx="224032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 </a:t>
            </a:r>
            <a:r>
              <a:rPr lang="es-AR" sz="1200" b="1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Rotwailer</a:t>
            </a: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va a ladrar</a:t>
            </a:r>
            <a:endParaRPr dirty="0"/>
          </a:p>
        </p:txBody>
      </p:sp>
      <p:sp>
        <p:nvSpPr>
          <p:cNvPr id="17" name="Google Shape;706;p91">
            <a:extLst>
              <a:ext uri="{FF2B5EF4-FFF2-40B4-BE49-F238E27FC236}">
                <a16:creationId xmlns:a16="http://schemas.microsoft.com/office/drawing/2014/main" id="{BB586188-D336-67BB-A8AC-C2A929BC807A}"/>
              </a:ext>
            </a:extLst>
          </p:cNvPr>
          <p:cNvSpPr/>
          <p:nvPr/>
        </p:nvSpPr>
        <p:spPr>
          <a:xfrm>
            <a:off x="371784" y="1817702"/>
            <a:ext cx="3333773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" name="Google Shape;707;p91">
            <a:extLst>
              <a:ext uri="{FF2B5EF4-FFF2-40B4-BE49-F238E27FC236}">
                <a16:creationId xmlns:a16="http://schemas.microsoft.com/office/drawing/2014/main" id="{B7A682C1-6C4C-A1FF-4433-A520225D9F6F}"/>
              </a:ext>
            </a:extLst>
          </p:cNvPr>
          <p:cNvSpPr/>
          <p:nvPr/>
        </p:nvSpPr>
        <p:spPr>
          <a:xfrm>
            <a:off x="491635" y="1930353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B4B4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708;p91">
            <a:extLst>
              <a:ext uri="{FF2B5EF4-FFF2-40B4-BE49-F238E27FC236}">
                <a16:creationId xmlns:a16="http://schemas.microsoft.com/office/drawing/2014/main" id="{6FDEB527-013F-34B3-4B81-DDA9811CD1E2}"/>
              </a:ext>
            </a:extLst>
          </p:cNvPr>
          <p:cNvSpPr txBox="1"/>
          <p:nvPr/>
        </p:nvSpPr>
        <p:spPr>
          <a:xfrm>
            <a:off x="665076" y="1835074"/>
            <a:ext cx="2892254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Vamos a tener un intervalo antes del desmayo</a:t>
            </a:r>
            <a:endParaRPr dirty="0"/>
          </a:p>
        </p:txBody>
      </p:sp>
      <p:sp>
        <p:nvSpPr>
          <p:cNvPr id="20" name="Google Shape;709;p91">
            <a:extLst>
              <a:ext uri="{FF2B5EF4-FFF2-40B4-BE49-F238E27FC236}">
                <a16:creationId xmlns:a16="http://schemas.microsoft.com/office/drawing/2014/main" id="{B1A96911-D483-C7FA-4EEC-B42AFA3DD312}"/>
              </a:ext>
            </a:extLst>
          </p:cNvPr>
          <p:cNvSpPr/>
          <p:nvPr/>
        </p:nvSpPr>
        <p:spPr>
          <a:xfrm>
            <a:off x="743210" y="2471777"/>
            <a:ext cx="3333772" cy="506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" name="Google Shape;710;p91">
            <a:extLst>
              <a:ext uri="{FF2B5EF4-FFF2-40B4-BE49-F238E27FC236}">
                <a16:creationId xmlns:a16="http://schemas.microsoft.com/office/drawing/2014/main" id="{1C33A0D6-AE0B-9D0D-232A-BAD8EBCBA07E}"/>
              </a:ext>
            </a:extLst>
          </p:cNvPr>
          <p:cNvSpPr/>
          <p:nvPr/>
        </p:nvSpPr>
        <p:spPr>
          <a:xfrm>
            <a:off x="863060" y="2584428"/>
            <a:ext cx="288925" cy="284163"/>
          </a:xfrm>
          <a:custGeom>
            <a:avLst/>
            <a:gdLst/>
            <a:ahLst/>
            <a:cxnLst/>
            <a:rect l="l" t="t" r="r" b="b"/>
            <a:pathLst>
              <a:path w="77" h="76" extrusionOk="0">
                <a:moveTo>
                  <a:pt x="77" y="39"/>
                </a:moveTo>
                <a:cubicBezTo>
                  <a:pt x="77" y="39"/>
                  <a:pt x="77" y="39"/>
                  <a:pt x="77" y="39"/>
                </a:cubicBezTo>
                <a:cubicBezTo>
                  <a:pt x="77" y="60"/>
                  <a:pt x="60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18" y="76"/>
                  <a:pt x="0" y="60"/>
                  <a:pt x="0" y="38"/>
                </a:cubicBezTo>
                <a:cubicBezTo>
                  <a:pt x="0" y="17"/>
                  <a:pt x="17" y="0"/>
                  <a:pt x="38" y="0"/>
                </a:cubicBezTo>
                <a:cubicBezTo>
                  <a:pt x="60" y="0"/>
                  <a:pt x="77" y="18"/>
                  <a:pt x="77" y="39"/>
                </a:cubicBezTo>
                <a:close/>
              </a:path>
            </a:pathLst>
          </a:custGeom>
          <a:solidFill>
            <a:srgbClr val="43A1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Google Shape;711;p91">
            <a:extLst>
              <a:ext uri="{FF2B5EF4-FFF2-40B4-BE49-F238E27FC236}">
                <a16:creationId xmlns:a16="http://schemas.microsoft.com/office/drawing/2014/main" id="{72B16357-956C-180E-FD74-BE18787537ED}"/>
              </a:ext>
            </a:extLst>
          </p:cNvPr>
          <p:cNvSpPr txBox="1"/>
          <p:nvPr/>
        </p:nvSpPr>
        <p:spPr>
          <a:xfrm>
            <a:off x="824434" y="2466941"/>
            <a:ext cx="298196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 llegamos vamos a tener un laboratorio</a:t>
            </a:r>
            <a:endParaRPr dirty="0"/>
          </a:p>
        </p:txBody>
      </p:sp>
      <p:pic>
        <p:nvPicPr>
          <p:cNvPr id="14" name="Imagen 13" descr="Perro con correa parado en el pasto&#10;&#10;El contenido generado por IA puede ser incorrecto.">
            <a:extLst>
              <a:ext uri="{FF2B5EF4-FFF2-40B4-BE49-F238E27FC236}">
                <a16:creationId xmlns:a16="http://schemas.microsoft.com/office/drawing/2014/main" id="{2B796A5A-B5AC-A0A0-883C-C2D597A2A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29" y="1076286"/>
            <a:ext cx="1613074" cy="358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39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7"/>
          <p:cNvPicPr preferRelativeResize="0"/>
          <p:nvPr/>
        </p:nvPicPr>
        <p:blipFill rotWithShape="1">
          <a:blip r:embed="rId3">
            <a:alphaModFix/>
          </a:blip>
          <a:srcRect r="32051"/>
          <a:stretch/>
        </p:blipFill>
        <p:spPr>
          <a:xfrm>
            <a:off x="5087301" y="2538050"/>
            <a:ext cx="4056700" cy="260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7"/>
          <p:cNvPicPr preferRelativeResize="0"/>
          <p:nvPr/>
        </p:nvPicPr>
        <p:blipFill rotWithShape="1">
          <a:blip r:embed="rId3">
            <a:alphaModFix/>
          </a:blip>
          <a:srcRect l="32051" b="6620"/>
          <a:stretch/>
        </p:blipFill>
        <p:spPr>
          <a:xfrm>
            <a:off x="0" y="2710525"/>
            <a:ext cx="4056700" cy="24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E3D0A952-A43C-C64B-4443-E9BD6D176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1F6F79-A300-18D6-DA7D-D714DEA3A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6900" y="648673"/>
            <a:ext cx="4130199" cy="4123704"/>
          </a:xfrm>
          <a:prstGeom prst="rect">
            <a:avLst/>
          </a:prstGeom>
        </p:spPr>
      </p:pic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D889677C-FD21-BB78-5D23-0B734F32C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8F99040B-8118-2E97-9F32-DBCF1F7FD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436E55AB-1477-8092-8C46-2AA0D631EBE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5208167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A78C828-AA9C-C7C9-B028-79F30B9E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14" name="Imagen 13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FA0E8379-A593-767E-C836-24D7429B8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71" y="916305"/>
            <a:ext cx="4543425" cy="1771650"/>
          </a:xfrm>
          <a:prstGeom prst="rect">
            <a:avLst/>
          </a:prstGeom>
        </p:spPr>
      </p:pic>
      <p:pic>
        <p:nvPicPr>
          <p:cNvPr id="23" name="Imagen 22" descr="Diagrama&#10;&#10;El contenido generado por IA puede ser incorrecto.">
            <a:extLst>
              <a:ext uri="{FF2B5EF4-FFF2-40B4-BE49-F238E27FC236}">
                <a16:creationId xmlns:a16="http://schemas.microsoft.com/office/drawing/2014/main" id="{A42092EA-241E-44ED-DCD6-9E78F23B7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1664" y="1645093"/>
            <a:ext cx="3848493" cy="3396615"/>
          </a:xfrm>
          <a:prstGeom prst="rect">
            <a:avLst/>
          </a:prstGeom>
        </p:spPr>
      </p:pic>
      <p:sp>
        <p:nvSpPr>
          <p:cNvPr id="24" name="Google Shape;318;p84">
            <a:extLst>
              <a:ext uri="{FF2B5EF4-FFF2-40B4-BE49-F238E27FC236}">
                <a16:creationId xmlns:a16="http://schemas.microsoft.com/office/drawing/2014/main" id="{BB04498D-1ABB-2F81-291B-A139306BEF6D}"/>
              </a:ext>
            </a:extLst>
          </p:cNvPr>
          <p:cNvSpPr txBox="1"/>
          <p:nvPr/>
        </p:nvSpPr>
        <p:spPr>
          <a:xfrm>
            <a:off x="421743" y="4138847"/>
            <a:ext cx="4373879" cy="793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162000" bIns="270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Standalone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s-419" sz="16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</a:t>
            </a:r>
            <a:r>
              <a:rPr lang="es-419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standalone.xml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Cluster mode: domain.xml o ha.xml</a:t>
            </a:r>
            <a:endParaRPr lang="es-419"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5060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F046D23E-5DF4-1745-77E9-D75547182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4181BDDD-64DB-130B-DB69-86CDFEF44DD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671152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-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cluster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3B3CC3B6-FDDA-8CE1-3A64-9089550E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1026" name="Picture 2" descr="Keycloak Cluster Setup with Docker Compose and JDBC-PING for Distributed  Caching | by Ivan Franchin | Javarevisited | Medium">
            <a:extLst>
              <a:ext uri="{FF2B5EF4-FFF2-40B4-BE49-F238E27FC236}">
                <a16:creationId xmlns:a16="http://schemas.microsoft.com/office/drawing/2014/main" id="{5E0AD388-F00A-DF18-A645-F946A0497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4538"/>
            <a:ext cx="91440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325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>
          <a:extLst>
            <a:ext uri="{FF2B5EF4-FFF2-40B4-BE49-F238E27FC236}">
              <a16:creationId xmlns:a16="http://schemas.microsoft.com/office/drawing/2014/main" id="{29C7516F-281C-BF59-0405-8BE486EE5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7">
            <a:extLst>
              <a:ext uri="{FF2B5EF4-FFF2-40B4-BE49-F238E27FC236}">
                <a16:creationId xmlns:a16="http://schemas.microsoft.com/office/drawing/2014/main" id="{C08848F8-D8B4-DA6D-1723-22F335CDBD1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36971" y="211462"/>
            <a:ext cx="6673429" cy="46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</a:pPr>
            <a:r>
              <a:rPr lang="es-419" sz="2600" dirty="0">
                <a:solidFill>
                  <a:srgbClr val="43A1FF"/>
                </a:solidFill>
                <a:sym typeface="Poppins"/>
              </a:rPr>
              <a:t>Arquitecturas de Despliegue - </a:t>
            </a:r>
            <a:r>
              <a:rPr lang="es-419" sz="2600" dirty="0" err="1">
                <a:solidFill>
                  <a:srgbClr val="43A1FF"/>
                </a:solidFill>
                <a:sym typeface="Poppins"/>
              </a:rPr>
              <a:t>cluster</a:t>
            </a:r>
            <a:endParaRPr sz="2600" dirty="0">
              <a:solidFill>
                <a:srgbClr val="43A1FF"/>
              </a:solidFill>
            </a:endParaRP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EA938D3-BE6C-D613-7963-12115D8B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457" y="101792"/>
            <a:ext cx="1118926" cy="575164"/>
          </a:xfrm>
          <a:prstGeom prst="rect">
            <a:avLst/>
          </a:prstGeom>
        </p:spPr>
      </p:pic>
      <p:pic>
        <p:nvPicPr>
          <p:cNvPr id="2050" name="Picture 2" descr="How to configure keycloak Cluster with ispn-cache | by Omarbenabdejlil |  Medium">
            <a:extLst>
              <a:ext uri="{FF2B5EF4-FFF2-40B4-BE49-F238E27FC236}">
                <a16:creationId xmlns:a16="http://schemas.microsoft.com/office/drawing/2014/main" id="{91CF0E87-825C-CDBF-165C-4AEFA338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483" y="748991"/>
            <a:ext cx="7180897" cy="418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63845"/>
      </p:ext>
    </p:extLst>
  </p:cSld>
  <p:clrMapOvr>
    <a:masterClrMapping/>
  </p:clrMapOvr>
</p:sld>
</file>

<file path=ppt/theme/theme1.xml><?xml version="1.0" encoding="utf-8"?>
<a:theme xmlns:a="http://schemas.openxmlformats.org/drawingml/2006/main" name="Voodoo Powerpoint Template">
  <a:themeElements>
    <a:clrScheme name="Personalizado 1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202C3F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429AEA"/>
      </a:accent6>
      <a:hlink>
        <a:srgbClr val="429AE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2CA5DDE75B024882C8D77237D6F940" ma:contentTypeVersion="0" ma:contentTypeDescription="Create a new document." ma:contentTypeScope="" ma:versionID="c929c11c76621b037809d2a7e8b8465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6FA9BE-EF5B-4FD5-BE93-6E824F821065}">
  <ds:schemaRefs>
    <ds:schemaRef ds:uri="http://purl.org/dc/elements/1.1/"/>
    <ds:schemaRef ds:uri="http://schemas.microsoft.com/office/2006/documentManagement/types"/>
    <ds:schemaRef ds:uri="3fabd157-7001-41fd-b00b-4824c83de919"/>
    <ds:schemaRef ds:uri="http://schemas.openxmlformats.org/package/2006/metadata/core-properties"/>
    <ds:schemaRef ds:uri="http://www.w3.org/XML/1998/namespace"/>
    <ds:schemaRef ds:uri="4bae7278-16ed-4fda-be0d-16ce61431ed4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F5F1A0E-6C0D-44D8-B2A3-FE36A6E45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14EDE9-470A-4F8D-8309-DE8BFAF841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530</Words>
  <Application>Microsoft Office PowerPoint</Application>
  <PresentationFormat>Presentación en pantalla (16:9)</PresentationFormat>
  <Paragraphs>98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Bebas Neue</vt:lpstr>
      <vt:lpstr>Arial</vt:lpstr>
      <vt:lpstr>Open Sans</vt:lpstr>
      <vt:lpstr>Open Sans SemiBold</vt:lpstr>
      <vt:lpstr>Poppins</vt:lpstr>
      <vt:lpstr>Montserrat SemiBold</vt:lpstr>
      <vt:lpstr>Montserrat</vt:lpstr>
      <vt:lpstr>Voodoo Powerpoint Template</vt:lpstr>
      <vt:lpstr>Presentación de PowerPoint</vt:lpstr>
      <vt:lpstr>Sobre Mi</vt:lpstr>
      <vt:lpstr>Agenda</vt:lpstr>
      <vt:lpstr>Normas de convivencia</vt:lpstr>
      <vt:lpstr>Cosas que pueden pasar y pasaran</vt:lpstr>
      <vt:lpstr>Presentación de PowerPoint</vt:lpstr>
      <vt:lpstr>Arquitecturas de Despliegue</vt:lpstr>
      <vt:lpstr>Arquitecturas de Despliegue - cluster</vt:lpstr>
      <vt:lpstr>Arquitecturas de Despliegue - cluster</vt:lpstr>
      <vt:lpstr>Presentación de PowerPoint</vt:lpstr>
      <vt:lpstr>Arquitecturas de Despliegue - cluster</vt:lpstr>
      <vt:lpstr>Arquitecturas de Despliegue – DRP</vt:lpstr>
      <vt:lpstr>Arquitecturas de Despliegue – Sizing</vt:lpstr>
      <vt:lpstr>Arquitecturas de Despliegue – Sizing</vt:lpstr>
      <vt:lpstr>Base de datos</vt:lpstr>
      <vt:lpstr>Base de datos - migracion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Nicolás Gabriel Ibarra</dc:creator>
  <cp:lastModifiedBy>Nicolas  Ibarra</cp:lastModifiedBy>
  <cp:revision>54</cp:revision>
  <dcterms:modified xsi:type="dcterms:W3CDTF">2025-03-11T19:06:20Z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0x010100A62CA5DDE75B024882C8D77237D6F940</vt:lpwstr>
  </property>
  <property fmtid="{D5CDD505-2E9C-101B-9397-08002B2CF9AE}" pid="3" name="_dlc_DocIdItemGuid">
    <vt:lpwstr>808fcf4d-58e1-4eca-83ff-836ebcea3eb9</vt:lpwstr>
  </property>
  <property fmtid="{D5CDD505-2E9C-101B-9397-08002B2CF9AE}" pid="4" name="MediaServiceImageTags">
    <vt:lpwstr/>
  </property>
</Properties>
</file>